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8"/>
  </p:notesMasterIdLst>
  <p:handoutMasterIdLst>
    <p:handoutMasterId r:id="rId69"/>
  </p:handoutMasterIdLst>
  <p:sldIdLst>
    <p:sldId id="315" r:id="rId3"/>
    <p:sldId id="256" r:id="rId4"/>
    <p:sldId id="316" r:id="rId5"/>
    <p:sldId id="320" r:id="rId6"/>
    <p:sldId id="318" r:id="rId7"/>
    <p:sldId id="319" r:id="rId8"/>
    <p:sldId id="317" r:id="rId9"/>
    <p:sldId id="321" r:id="rId10"/>
    <p:sldId id="300" r:id="rId11"/>
    <p:sldId id="286" r:id="rId12"/>
    <p:sldId id="289" r:id="rId13"/>
    <p:sldId id="288" r:id="rId14"/>
    <p:sldId id="294" r:id="rId15"/>
    <p:sldId id="295" r:id="rId16"/>
    <p:sldId id="296" r:id="rId17"/>
    <p:sldId id="302" r:id="rId18"/>
    <p:sldId id="303" r:id="rId19"/>
    <p:sldId id="307" r:id="rId20"/>
    <p:sldId id="322" r:id="rId21"/>
    <p:sldId id="323" r:id="rId22"/>
    <p:sldId id="324" r:id="rId23"/>
    <p:sldId id="326" r:id="rId24"/>
    <p:sldId id="327" r:id="rId25"/>
    <p:sldId id="325" r:id="rId26"/>
    <p:sldId id="328" r:id="rId27"/>
    <p:sldId id="311" r:id="rId28"/>
    <p:sldId id="277" r:id="rId29"/>
    <p:sldId id="276" r:id="rId30"/>
    <p:sldId id="284" r:id="rId31"/>
    <p:sldId id="306" r:id="rId32"/>
    <p:sldId id="279" r:id="rId33"/>
    <p:sldId id="280" r:id="rId34"/>
    <p:sldId id="281" r:id="rId35"/>
    <p:sldId id="282" r:id="rId36"/>
    <p:sldId id="283" r:id="rId37"/>
    <p:sldId id="305" r:id="rId38"/>
    <p:sldId id="301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57" r:id="rId56"/>
    <p:sldId id="290" r:id="rId57"/>
    <p:sldId id="291" r:id="rId58"/>
    <p:sldId id="292" r:id="rId59"/>
    <p:sldId id="293" r:id="rId60"/>
    <p:sldId id="297" r:id="rId61"/>
    <p:sldId id="298" r:id="rId62"/>
    <p:sldId id="299" r:id="rId63"/>
    <p:sldId id="313" r:id="rId64"/>
    <p:sldId id="314" r:id="rId65"/>
    <p:sldId id="329" r:id="rId66"/>
    <p:sldId id="331" r:id="rId67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outlineViewPr>
    <p:cViewPr>
      <p:scale>
        <a:sx n="33" d="100"/>
        <a:sy n="33" d="100"/>
      </p:scale>
      <p:origin x="0" y="-2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Presentación Segunda Prueba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D8077-BC63-45EE-BA51-46C6BCCEFE0F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smtClean="0"/>
              <a:t>Jose Emilio Labra Gayo</a:t>
            </a:r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D4FAF-9FD5-43A1-8D22-57EAA170B2D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42473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smtClean="0"/>
              <a:t>Presentación Segunda Prueba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2266E-E90B-4468-A590-93417E0BFD8C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smtClean="0"/>
              <a:t>Jose Emilio Labra Gayo</a:t>
            </a:r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66FA4-9396-49AB-B28C-BE71911AD49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9131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32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25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823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118" y="244702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42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71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1" y="0"/>
            <a:ext cx="12170738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649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588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85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875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379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62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050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013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912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71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13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707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9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88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90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354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2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2015C-61E4-4A31-AA4A-7EABBC3AB375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66416-7E21-4093-83C7-B2F5D46DBFE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90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23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845" y="1622612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7F07-F423-4A70-8B95-D93E63A0E74F}" type="datetimeFigureOut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26/10/2021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7E91F-122C-4139-9A67-0936F3E49FA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79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128016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310896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2.xml"/><Relationship Id="rId7" Type="http://schemas.openxmlformats.org/officeDocument/2006/relationships/image" Target="../media/image1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5.xml"/><Relationship Id="rId7" Type="http://schemas.openxmlformats.org/officeDocument/2006/relationships/image" Target="../media/image2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0.xml"/><Relationship Id="rId7" Type="http://schemas.openxmlformats.org/officeDocument/2006/relationships/image" Target="../media/image3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8.xml"/><Relationship Id="rId7" Type="http://schemas.openxmlformats.org/officeDocument/2006/relationships/image" Target="../media/image40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51.png"/><Relationship Id="rId4" Type="http://schemas.openxmlformats.org/officeDocument/2006/relationships/image" Target="../media/image4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6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71.png"/><Relationship Id="rId7" Type="http://schemas.openxmlformats.org/officeDocument/2006/relationships/image" Target="../media/image28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7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7" Type="http://schemas.openxmlformats.org/officeDocument/2006/relationships/image" Target="../media/image13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10" Type="http://schemas.openxmlformats.org/officeDocument/2006/relationships/image" Target="../media/image320.png"/><Relationship Id="rId4" Type="http://schemas.openxmlformats.org/officeDocument/2006/relationships/image" Target="../media/image100.png"/><Relationship Id="rId9" Type="http://schemas.openxmlformats.org/officeDocument/2006/relationships/image" Target="../media/image2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7" Type="http://schemas.openxmlformats.org/officeDocument/2006/relationships/image" Target="../media/image13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11" Type="http://schemas.openxmlformats.org/officeDocument/2006/relationships/image" Target="../media/image350.png"/><Relationship Id="rId5" Type="http://schemas.openxmlformats.org/officeDocument/2006/relationships/image" Target="../media/image110.png"/><Relationship Id="rId10" Type="http://schemas.openxmlformats.org/officeDocument/2006/relationships/image" Target="../media/image340.png"/><Relationship Id="rId4" Type="http://schemas.openxmlformats.org/officeDocument/2006/relationships/image" Target="../media/image100.png"/><Relationship Id="rId9" Type="http://schemas.openxmlformats.org/officeDocument/2006/relationships/image" Target="../media/image3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10.png"/><Relationship Id="rId7" Type="http://schemas.openxmlformats.org/officeDocument/2006/relationships/image" Target="../media/image18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10" Type="http://schemas.openxmlformats.org/officeDocument/2006/relationships/image" Target="../media/image360.png"/><Relationship Id="rId4" Type="http://schemas.openxmlformats.org/officeDocument/2006/relationships/image" Target="../media/image120.png"/><Relationship Id="rId9" Type="http://schemas.openxmlformats.org/officeDocument/2006/relationships/image" Target="../media/image3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380.png"/><Relationship Id="rId3" Type="http://schemas.openxmlformats.org/officeDocument/2006/relationships/image" Target="../media/image110.png"/><Relationship Id="rId7" Type="http://schemas.openxmlformats.org/officeDocument/2006/relationships/image" Target="../media/image160.png"/><Relationship Id="rId12" Type="http://schemas.openxmlformats.org/officeDocument/2006/relationships/image" Target="../media/image37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1.png"/><Relationship Id="rId11" Type="http://schemas.openxmlformats.org/officeDocument/2006/relationships/image" Target="../media/image200.png"/><Relationship Id="rId5" Type="http://schemas.openxmlformats.org/officeDocument/2006/relationships/image" Target="../media/image130.png"/><Relationship Id="rId10" Type="http://schemas.openxmlformats.org/officeDocument/2006/relationships/image" Target="../media/image190.png"/><Relationship Id="rId4" Type="http://schemas.openxmlformats.org/officeDocument/2006/relationships/image" Target="../media/image120.png"/><Relationship Id="rId9" Type="http://schemas.openxmlformats.org/officeDocument/2006/relationships/image" Target="../media/image2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10.png"/><Relationship Id="rId7" Type="http://schemas.openxmlformats.org/officeDocument/2006/relationships/image" Target="../media/image1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0.png"/><Relationship Id="rId11" Type="http://schemas.openxmlformats.org/officeDocument/2006/relationships/image" Target="../media/image400.png"/><Relationship Id="rId5" Type="http://schemas.openxmlformats.org/officeDocument/2006/relationships/image" Target="../media/image130.png"/><Relationship Id="rId10" Type="http://schemas.openxmlformats.org/officeDocument/2006/relationships/image" Target="../media/image390.png"/><Relationship Id="rId4" Type="http://schemas.openxmlformats.org/officeDocument/2006/relationships/image" Target="../media/image120.png"/><Relationship Id="rId9" Type="http://schemas.openxmlformats.org/officeDocument/2006/relationships/image" Target="../media/image23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420.png"/><Relationship Id="rId3" Type="http://schemas.openxmlformats.org/officeDocument/2006/relationships/image" Target="../media/image110.png"/><Relationship Id="rId7" Type="http://schemas.openxmlformats.org/officeDocument/2006/relationships/image" Target="../media/image160.png"/><Relationship Id="rId12" Type="http://schemas.openxmlformats.org/officeDocument/2006/relationships/image" Target="../media/image25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0.png"/><Relationship Id="rId11" Type="http://schemas.openxmlformats.org/officeDocument/2006/relationships/image" Target="../media/image240.png"/><Relationship Id="rId5" Type="http://schemas.openxmlformats.org/officeDocument/2006/relationships/image" Target="../media/image130.png"/><Relationship Id="rId10" Type="http://schemas.openxmlformats.org/officeDocument/2006/relationships/image" Target="../media/image230.png"/><Relationship Id="rId4" Type="http://schemas.openxmlformats.org/officeDocument/2006/relationships/image" Target="../media/image120.png"/><Relationship Id="rId14" Type="http://schemas.openxmlformats.org/officeDocument/2006/relationships/image" Target="../media/image4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2110.11709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12" Type="http://schemas.openxmlformats.org/officeDocument/2006/relationships/image" Target="../media/image4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11" Type="http://schemas.openxmlformats.org/officeDocument/2006/relationships/image" Target="../media/image420.png"/><Relationship Id="rId5" Type="http://schemas.openxmlformats.org/officeDocument/2006/relationships/image" Target="../media/image130.png"/><Relationship Id="rId10" Type="http://schemas.openxmlformats.org/officeDocument/2006/relationships/image" Target="../media/image261.png"/><Relationship Id="rId4" Type="http://schemas.openxmlformats.org/officeDocument/2006/relationships/image" Target="../media/image120.png"/><Relationship Id="rId9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0.png"/><Relationship Id="rId3" Type="http://schemas.openxmlformats.org/officeDocument/2006/relationships/image" Target="../media/image110.png"/><Relationship Id="rId7" Type="http://schemas.openxmlformats.org/officeDocument/2006/relationships/image" Target="../media/image260.png"/><Relationship Id="rId12" Type="http://schemas.openxmlformats.org/officeDocument/2006/relationships/image" Target="../media/image2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11" Type="http://schemas.openxmlformats.org/officeDocument/2006/relationships/image" Target="../media/image280.png"/><Relationship Id="rId5" Type="http://schemas.openxmlformats.org/officeDocument/2006/relationships/image" Target="../media/image130.png"/><Relationship Id="rId10" Type="http://schemas.openxmlformats.org/officeDocument/2006/relationships/image" Target="../media/image270.png"/><Relationship Id="rId4" Type="http://schemas.openxmlformats.org/officeDocument/2006/relationships/image" Target="../media/image120.png"/><Relationship Id="rId9" Type="http://schemas.openxmlformats.org/officeDocument/2006/relationships/image" Target="../media/image250.png"/><Relationship Id="rId14" Type="http://schemas.openxmlformats.org/officeDocument/2006/relationships/image" Target="../media/image4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2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11" Type="http://schemas.openxmlformats.org/officeDocument/2006/relationships/image" Target="../media/image400.png"/><Relationship Id="rId5" Type="http://schemas.openxmlformats.org/officeDocument/2006/relationships/image" Target="../media/image130.png"/><Relationship Id="rId10" Type="http://schemas.openxmlformats.org/officeDocument/2006/relationships/image" Target="../media/image420.png"/><Relationship Id="rId4" Type="http://schemas.openxmlformats.org/officeDocument/2006/relationships/image" Target="../media/image120.png"/><Relationship Id="rId9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0.png"/><Relationship Id="rId4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39.xml"/><Relationship Id="rId7" Type="http://schemas.openxmlformats.org/officeDocument/2006/relationships/image" Target="../media/image5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70" y="4953238"/>
            <a:ext cx="4444444" cy="19047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28" y="585216"/>
            <a:ext cx="11539728" cy="3369691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0">
            <a:normAutofit/>
          </a:bodyPr>
          <a:lstStyle/>
          <a:p>
            <a:r>
              <a:rPr lang="es-ES" sz="4800" dirty="0" smtClean="0"/>
              <a:t>Segunda prueba</a:t>
            </a:r>
            <a:br>
              <a:rPr lang="es-ES" sz="4800" dirty="0" smtClean="0"/>
            </a:br>
            <a:r>
              <a:rPr lang="es-ES" sz="4800" dirty="0" smtClean="0"/>
              <a:t>Trabajo de investigación</a:t>
            </a:r>
            <a:endParaRPr lang="en-GB" sz="4800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333558"/>
            <a:ext cx="12192000" cy="485330"/>
          </a:xfrm>
        </p:spPr>
        <p:txBody>
          <a:bodyPr/>
          <a:lstStyle/>
          <a:p>
            <a:r>
              <a:rPr lang="es-ES" dirty="0" smtClean="0"/>
              <a:t>Jose Emilio Labra Gayo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67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09" y="131716"/>
            <a:ext cx="10515600" cy="1325563"/>
          </a:xfrm>
        </p:spPr>
        <p:txBody>
          <a:bodyPr/>
          <a:lstStyle/>
          <a:p>
            <a:r>
              <a:rPr lang="es-ES" dirty="0" smtClean="0"/>
              <a:t>RDF </a:t>
            </a:r>
            <a:r>
              <a:rPr lang="es-ES" dirty="0" err="1" smtClean="0"/>
              <a:t>graphs</a:t>
            </a:r>
            <a:endParaRPr lang="en-GB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5450472" y="4062639"/>
            <a:ext cx="1060704" cy="374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:</a:t>
            </a:r>
            <a:r>
              <a:rPr lang="es-ES" dirty="0" err="1" smtClean="0">
                <a:solidFill>
                  <a:schemeClr val="tx1"/>
                </a:solidFill>
              </a:rPr>
              <a:t>TimBL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8707846" y="2879012"/>
            <a:ext cx="1060704" cy="374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:London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450472" y="3067190"/>
            <a:ext cx="1060704" cy="374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:Human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8172519" y="1896949"/>
            <a:ext cx="1060704" cy="374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:City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7" name="Conector recto de flecha 16"/>
          <p:cNvCxnSpPr>
            <a:stCxn id="13" idx="0"/>
            <a:endCxn id="15" idx="2"/>
          </p:cNvCxnSpPr>
          <p:nvPr/>
        </p:nvCxnSpPr>
        <p:spPr>
          <a:xfrm flipV="1">
            <a:off x="5980824" y="3442094"/>
            <a:ext cx="0" cy="62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ángulo redondeado 17"/>
          <p:cNvSpPr/>
          <p:nvPr/>
        </p:nvSpPr>
        <p:spPr>
          <a:xfrm>
            <a:off x="8384771" y="5196900"/>
            <a:ext cx="1508483" cy="3492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:</a:t>
            </a:r>
            <a:r>
              <a:rPr lang="es-ES" dirty="0" err="1" smtClean="0">
                <a:solidFill>
                  <a:schemeClr val="tx1"/>
                </a:solidFill>
              </a:rPr>
              <a:t>Organization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8384770" y="6153332"/>
            <a:ext cx="1508483" cy="3492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:CERN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059081" y="355306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</a:t>
            </a:r>
            <a:r>
              <a:rPr lang="es-ES" dirty="0" err="1" smtClean="0"/>
              <a:t>df:type</a:t>
            </a:r>
            <a:endParaRPr lang="en-GB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943279" y="235821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</a:t>
            </a:r>
            <a:r>
              <a:rPr lang="es-ES" dirty="0" err="1" smtClean="0"/>
              <a:t>df:type</a:t>
            </a:r>
            <a:endParaRPr lang="en-GB" dirty="0"/>
          </a:p>
        </p:txBody>
      </p:sp>
      <p:cxnSp>
        <p:nvCxnSpPr>
          <p:cNvPr id="22" name="Conector recto de flecha 21"/>
          <p:cNvCxnSpPr>
            <a:stCxn id="14" idx="0"/>
            <a:endCxn id="16" idx="2"/>
          </p:cNvCxnSpPr>
          <p:nvPr/>
        </p:nvCxnSpPr>
        <p:spPr>
          <a:xfrm flipH="1" flipV="1">
            <a:off x="8702871" y="2271853"/>
            <a:ext cx="535327" cy="60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9" idx="0"/>
            <a:endCxn id="18" idx="2"/>
          </p:cNvCxnSpPr>
          <p:nvPr/>
        </p:nvCxnSpPr>
        <p:spPr>
          <a:xfrm flipV="1">
            <a:off x="9139012" y="5546173"/>
            <a:ext cx="1" cy="60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3" idx="0"/>
            <a:endCxn id="14" idx="1"/>
          </p:cNvCxnSpPr>
          <p:nvPr/>
        </p:nvCxnSpPr>
        <p:spPr>
          <a:xfrm rot="5400000" flipH="1" flipV="1">
            <a:off x="6846248" y="2201041"/>
            <a:ext cx="996175" cy="27270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6917299" y="3217437"/>
            <a:ext cx="115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</a:t>
            </a:r>
            <a:r>
              <a:rPr lang="es-ES" dirty="0" err="1" smtClean="0"/>
              <a:t>birthPlace</a:t>
            </a:r>
            <a:endParaRPr lang="en-GB" dirty="0"/>
          </a:p>
        </p:txBody>
      </p:sp>
      <p:cxnSp>
        <p:nvCxnSpPr>
          <p:cNvPr id="26" name="Conector curvado 25"/>
          <p:cNvCxnSpPr>
            <a:stCxn id="13" idx="2"/>
            <a:endCxn id="19" idx="1"/>
          </p:cNvCxnSpPr>
          <p:nvPr/>
        </p:nvCxnSpPr>
        <p:spPr>
          <a:xfrm rot="16200000" flipH="1">
            <a:off x="6237584" y="4180783"/>
            <a:ext cx="1890426" cy="24039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6634217" y="5430573"/>
            <a:ext cx="109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</a:t>
            </a:r>
            <a:r>
              <a:rPr lang="es-ES" dirty="0" err="1" smtClean="0"/>
              <a:t>employer</a:t>
            </a:r>
            <a:endParaRPr lang="en-GB" dirty="0"/>
          </a:p>
        </p:txBody>
      </p:sp>
      <p:sp>
        <p:nvSpPr>
          <p:cNvPr id="28" name="Rectángulo 27"/>
          <p:cNvSpPr/>
          <p:nvPr/>
        </p:nvSpPr>
        <p:spPr>
          <a:xfrm>
            <a:off x="8384770" y="3656158"/>
            <a:ext cx="1893594" cy="374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"Tim </a:t>
            </a:r>
            <a:r>
              <a:rPr lang="es-ES" dirty="0" err="1" smtClean="0">
                <a:solidFill>
                  <a:schemeClr val="tx1"/>
                </a:solidFill>
              </a:rPr>
              <a:t>Berners</a:t>
            </a:r>
            <a:r>
              <a:rPr lang="es-ES" dirty="0" smtClean="0">
                <a:solidFill>
                  <a:schemeClr val="tx1"/>
                </a:solidFill>
              </a:rPr>
              <a:t>-Lee"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9" name="Conector recto de flecha 28"/>
          <p:cNvCxnSpPr>
            <a:stCxn id="13" idx="3"/>
            <a:endCxn id="28" idx="1"/>
          </p:cNvCxnSpPr>
          <p:nvPr/>
        </p:nvCxnSpPr>
        <p:spPr>
          <a:xfrm flipV="1">
            <a:off x="6511176" y="3843610"/>
            <a:ext cx="1873594" cy="40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6900561" y="400436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rdfs:label</a:t>
            </a:r>
            <a:endParaRPr lang="en-GB" dirty="0"/>
          </a:p>
        </p:txBody>
      </p:sp>
      <p:sp>
        <p:nvSpPr>
          <p:cNvPr id="31" name="Rectángulo 30"/>
          <p:cNvSpPr/>
          <p:nvPr/>
        </p:nvSpPr>
        <p:spPr>
          <a:xfrm>
            <a:off x="7965276" y="4433304"/>
            <a:ext cx="2564977" cy="374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"1955-06-08"^^</a:t>
            </a:r>
            <a:r>
              <a:rPr lang="es-ES" dirty="0" err="1" smtClean="0">
                <a:solidFill>
                  <a:schemeClr val="tx1"/>
                </a:solidFill>
              </a:rPr>
              <a:t>xsd:date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2" name="Conector recto de flecha 31"/>
          <p:cNvCxnSpPr>
            <a:stCxn id="13" idx="3"/>
            <a:endCxn id="31" idx="1"/>
          </p:cNvCxnSpPr>
          <p:nvPr/>
        </p:nvCxnSpPr>
        <p:spPr>
          <a:xfrm>
            <a:off x="6511176" y="4250091"/>
            <a:ext cx="1454100" cy="37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6850610" y="451979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</a:t>
            </a:r>
            <a:r>
              <a:rPr lang="es-ES" dirty="0" err="1" smtClean="0"/>
              <a:t>birthDate</a:t>
            </a:r>
            <a:endParaRPr lang="en-GB" dirty="0"/>
          </a:p>
        </p:txBody>
      </p:sp>
      <p:sp>
        <p:nvSpPr>
          <p:cNvPr id="34" name="Rectángulo redondeado 33"/>
          <p:cNvSpPr/>
          <p:nvPr/>
        </p:nvSpPr>
        <p:spPr>
          <a:xfrm>
            <a:off x="10808716" y="3859398"/>
            <a:ext cx="1060704" cy="374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:UK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5" name="Conector curvado 34"/>
          <p:cNvCxnSpPr>
            <a:stCxn id="14" idx="3"/>
            <a:endCxn id="34" idx="0"/>
          </p:cNvCxnSpPr>
          <p:nvPr/>
        </p:nvCxnSpPr>
        <p:spPr>
          <a:xfrm>
            <a:off x="9768550" y="3066464"/>
            <a:ext cx="1570518" cy="79293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10360517" y="288179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:country</a:t>
            </a:r>
            <a:endParaRPr lang="en-GB" dirty="0"/>
          </a:p>
        </p:txBody>
      </p:sp>
      <p:sp>
        <p:nvSpPr>
          <p:cNvPr id="37" name="CuadroTexto 36"/>
          <p:cNvSpPr txBox="1"/>
          <p:nvPr/>
        </p:nvSpPr>
        <p:spPr>
          <a:xfrm>
            <a:off x="8234634" y="562741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</a:t>
            </a:r>
            <a:r>
              <a:rPr lang="es-ES" dirty="0" err="1" smtClean="0"/>
              <a:t>df:type</a:t>
            </a:r>
            <a:endParaRPr lang="en-GB" dirty="0"/>
          </a:p>
        </p:txBody>
      </p:sp>
      <p:sp>
        <p:nvSpPr>
          <p:cNvPr id="40" name="Rectángulo redondeado 39"/>
          <p:cNvSpPr/>
          <p:nvPr/>
        </p:nvSpPr>
        <p:spPr>
          <a:xfrm>
            <a:off x="3874064" y="5996750"/>
            <a:ext cx="1060704" cy="374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:</a:t>
            </a:r>
            <a:r>
              <a:rPr lang="es-ES" dirty="0" err="1" smtClean="0">
                <a:solidFill>
                  <a:schemeClr val="tx1"/>
                </a:solidFill>
              </a:rPr>
              <a:t>Spain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194104" y="4974336"/>
            <a:ext cx="420624" cy="39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Conector recto de flecha 41"/>
          <p:cNvCxnSpPr>
            <a:stCxn id="41" idx="4"/>
            <a:endCxn id="40" idx="0"/>
          </p:cNvCxnSpPr>
          <p:nvPr/>
        </p:nvCxnSpPr>
        <p:spPr>
          <a:xfrm>
            <a:off x="4404416" y="5371536"/>
            <a:ext cx="0" cy="62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4351418" y="5442752"/>
            <a:ext cx="115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</a:t>
            </a:r>
            <a:r>
              <a:rPr lang="es-ES" dirty="0" err="1" smtClean="0"/>
              <a:t>birthPlace</a:t>
            </a:r>
            <a:endParaRPr lang="en-GB" dirty="0"/>
          </a:p>
        </p:txBody>
      </p:sp>
      <p:cxnSp>
        <p:nvCxnSpPr>
          <p:cNvPr id="51" name="Conector curvado 50"/>
          <p:cNvCxnSpPr>
            <a:stCxn id="13" idx="1"/>
            <a:endCxn id="41" idx="0"/>
          </p:cNvCxnSpPr>
          <p:nvPr/>
        </p:nvCxnSpPr>
        <p:spPr>
          <a:xfrm rot="10800000" flipV="1">
            <a:off x="4404416" y="4250090"/>
            <a:ext cx="1046056" cy="7242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uadroTexto 53"/>
          <p:cNvSpPr txBox="1"/>
          <p:nvPr/>
        </p:nvSpPr>
        <p:spPr>
          <a:xfrm>
            <a:off x="4520910" y="4477063"/>
            <a:ext cx="846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</a:t>
            </a:r>
            <a:r>
              <a:rPr lang="es-ES" dirty="0" err="1" smtClean="0"/>
              <a:t>knows</a:t>
            </a:r>
            <a:endParaRPr lang="en-GB" dirty="0"/>
          </a:p>
        </p:txBody>
      </p:sp>
      <p:pic>
        <p:nvPicPr>
          <p:cNvPr id="4" name="Imagen 3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Given a set of types $\PLabelSet$,&#10;a set of properties $\PropSet$, &#10;and a set of values $\ValueSet$,&#10;a \emph{property graph} $\Graph$ is a tuple &#10; $\langle\NodeSet,\EdgeSet,\rho,\lambda_n,\lambda_e,\sigma\rangle$ where &#10; $\NodeSet\cap\EdgeSet=\emptyset$,&#10; $\rho:\EdgeSet\mapsto\NodeSet\times\NodeSet$ is a total function,&#10; $\lambda_n:\NodeSet\mapsto\FinSet{\PLabelSet}$, &#10; $\lambda_e:\EdgeSet\mapsto\PLabelSet$, and&#10; $\sigma:\NodeSet\cup\EdgeSet\times\PropSet\mapsto\FinSet{\ValueSet}$. 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540000"/>
            <a:ext cx="0" cy="0"/>
          </a:xfrm>
          <a:prstGeom prst="rect">
            <a:avLst/>
          </a:prstGeom>
        </p:spPr>
      </p:pic>
      <p:pic>
        <p:nvPicPr>
          <p:cNvPr id="7" name="Imagen 6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Given a set of IRIs $\IRISet$, a set of blank nodes $\BNodeSet$ and a set of literals $\LitSet$ \newline&#10;an \emph{RDF graph} is a triple based graph&#10;$\Graph = \langle\SubjectSet,\PropSet,\ObjectSet,\rho\rangle$ &#10;where \newline&#10;$\SubjectSet=\IRISet\cup\BNodeSet$, \newline&#10;$\PropSet=\IRISet$,  \newline &#10;$\ObjectSet=\IRISet\cup\BNodeSet\cup\LitSet$ \newline&#10;$\rho\subseteq\SubjectSet\times\PropSet\times\ObjectSet$&#10;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55" y="1410498"/>
            <a:ext cx="8070511" cy="1886745"/>
          </a:xfrm>
          <a:prstGeom prst="rect">
            <a:avLst/>
          </a:prstGeom>
        </p:spPr>
      </p:pic>
      <p:sp>
        <p:nvSpPr>
          <p:cNvPr id="38" name="Rectángulo redondeado 37"/>
          <p:cNvSpPr/>
          <p:nvPr/>
        </p:nvSpPr>
        <p:spPr>
          <a:xfrm>
            <a:off x="9469548" y="1896949"/>
            <a:ext cx="1339167" cy="374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:</a:t>
            </a:r>
            <a:r>
              <a:rPr lang="es-ES" dirty="0" err="1" smtClean="0">
                <a:solidFill>
                  <a:schemeClr val="tx1"/>
                </a:solidFill>
              </a:rPr>
              <a:t>Metropolis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/>
          <p:cNvCxnSpPr>
            <a:stCxn id="14" idx="0"/>
            <a:endCxn id="38" idx="2"/>
          </p:cNvCxnSpPr>
          <p:nvPr/>
        </p:nvCxnSpPr>
        <p:spPr>
          <a:xfrm flipV="1">
            <a:off x="9238198" y="2271853"/>
            <a:ext cx="900934" cy="60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9768550" y="240228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</a:t>
            </a:r>
            <a:r>
              <a:rPr lang="es-ES" dirty="0" err="1" smtClean="0"/>
              <a:t>df:type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18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/>
      <p:bldP spid="21" grpId="0"/>
      <p:bldP spid="25" grpId="0"/>
      <p:bldP spid="27" grpId="0"/>
      <p:bldP spid="28" grpId="0" animBg="1"/>
      <p:bldP spid="30" grpId="0"/>
      <p:bldP spid="31" grpId="0" animBg="1"/>
      <p:bldP spid="33" grpId="0"/>
      <p:bldP spid="34" grpId="0" animBg="1"/>
      <p:bldP spid="36" grpId="0"/>
      <p:bldP spid="37" grpId="0"/>
      <p:bldP spid="40" grpId="0" animBg="1"/>
      <p:bldP spid="41" grpId="0" animBg="1"/>
      <p:bldP spid="50" grpId="0"/>
      <p:bldP spid="54" grpId="0"/>
      <p:bldP spid="38" grpId="0" animBg="1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Given a set of types $\PLabelSet$, \newline&#10;a set of properties $\PropSet$,  \newline&#10;and a set of values $\ValueSet$,\newline&#10;a \emph{property graph} $\Graph$ is a tuple &#10; $\langle\NodeSet,\EdgeSet,\rho,\lambda_n,\lambda_e,\sigma\rangle$ \newline &#10;where &#10; $\NodeSet\cap\EdgeSet=\emptyset$, \newline&#10; $\rho:\EdgeSet\mapsto\NodeSet\times\NodeSet$ is a total function \newline&#10; $\lambda_n:\NodeSet\mapsto\FinSet{\PLabelSet}$  \newline&#10; $\lambda_e:\EdgeSet\mapsto\PLabelSet$ \newline&#10; $\sigma:\NodeSet\cup\EdgeSet\times\PropSet\mapsto\FinSet{\ValueSet}$ \newline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3" y="1187731"/>
            <a:ext cx="4422861" cy="228422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8053"/>
            <a:ext cx="10515600" cy="1325563"/>
          </a:xfrm>
        </p:spPr>
        <p:txBody>
          <a:bodyPr/>
          <a:lstStyle/>
          <a:p>
            <a:r>
              <a:rPr lang="es-ES" dirty="0" err="1" smtClean="0"/>
              <a:t>Property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endParaRPr lang="en-GB" dirty="0"/>
          </a:p>
        </p:txBody>
      </p:sp>
      <p:cxnSp>
        <p:nvCxnSpPr>
          <p:cNvPr id="4" name="Conector curvado 3"/>
          <p:cNvCxnSpPr>
            <a:stCxn id="8" idx="0"/>
            <a:endCxn id="11" idx="2"/>
          </p:cNvCxnSpPr>
          <p:nvPr/>
        </p:nvCxnSpPr>
        <p:spPr>
          <a:xfrm rot="5400000" flipH="1" flipV="1">
            <a:off x="6827299" y="1328092"/>
            <a:ext cx="1215530" cy="148092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6754111" y="1041910"/>
            <a:ext cx="12707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birthPlace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curvado 5"/>
          <p:cNvCxnSpPr>
            <a:stCxn id="8" idx="4"/>
            <a:endCxn id="25" idx="3"/>
          </p:cNvCxnSpPr>
          <p:nvPr/>
        </p:nvCxnSpPr>
        <p:spPr>
          <a:xfrm rot="16200000" flipH="1">
            <a:off x="7876842" y="1945590"/>
            <a:ext cx="903210" cy="3267689"/>
          </a:xfrm>
          <a:prstGeom prst="curvedConnector3">
            <a:avLst>
              <a:gd name="adj1" fmla="val 13263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curvado 6"/>
          <p:cNvCxnSpPr>
            <a:stCxn id="11" idx="6"/>
            <a:endCxn id="18" idx="0"/>
          </p:cNvCxnSpPr>
          <p:nvPr/>
        </p:nvCxnSpPr>
        <p:spPr>
          <a:xfrm>
            <a:off x="8729289" y="1460788"/>
            <a:ext cx="1196865" cy="8434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6437891" y="2676318"/>
            <a:ext cx="513423" cy="45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" sz="1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4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212524" y="2318284"/>
            <a:ext cx="214127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212524" y="2631217"/>
            <a:ext cx="213767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Tim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Berners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-Lee</a:t>
            </a:r>
          </a:p>
          <a:p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birthDate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1955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8175526" y="1235032"/>
            <a:ext cx="553763" cy="45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" sz="1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14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056380" y="1559730"/>
            <a:ext cx="560944" cy="4515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ES" sz="1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4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Conector recto 12"/>
          <p:cNvCxnSpPr>
            <a:stCxn id="10" idx="3"/>
            <a:endCxn id="8" idx="2"/>
          </p:cNvCxnSpPr>
          <p:nvPr/>
        </p:nvCxnSpPr>
        <p:spPr>
          <a:xfrm>
            <a:off x="6350195" y="2892827"/>
            <a:ext cx="87696" cy="9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stCxn id="5" idx="2"/>
            <a:endCxn id="12" idx="0"/>
          </p:cNvCxnSpPr>
          <p:nvPr/>
        </p:nvCxnSpPr>
        <p:spPr>
          <a:xfrm flipH="1">
            <a:off x="7336852" y="1349687"/>
            <a:ext cx="52631" cy="21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968376" y="96638"/>
            <a:ext cx="136296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City, </a:t>
            </a:r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972987" y="402754"/>
            <a:ext cx="136296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London</a:t>
            </a:r>
          </a:p>
        </p:txBody>
      </p:sp>
      <p:cxnSp>
        <p:nvCxnSpPr>
          <p:cNvPr id="17" name="Conector recto 16"/>
          <p:cNvCxnSpPr>
            <a:stCxn id="16" idx="2"/>
            <a:endCxn id="11" idx="0"/>
          </p:cNvCxnSpPr>
          <p:nvPr/>
        </p:nvCxnSpPr>
        <p:spPr>
          <a:xfrm flipH="1">
            <a:off x="8452408" y="741308"/>
            <a:ext cx="202063" cy="493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9653897" y="2304256"/>
            <a:ext cx="544514" cy="45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" sz="1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14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408043" y="956353"/>
            <a:ext cx="85510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9240042" y="1455184"/>
            <a:ext cx="512356" cy="4515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ES" sz="1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14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Conector recto 20"/>
          <p:cNvCxnSpPr>
            <a:stCxn id="19" idx="2"/>
            <a:endCxn id="20" idx="7"/>
          </p:cNvCxnSpPr>
          <p:nvPr/>
        </p:nvCxnSpPr>
        <p:spPr>
          <a:xfrm flipH="1">
            <a:off x="9677365" y="1294907"/>
            <a:ext cx="158232" cy="226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10764827" y="1728633"/>
            <a:ext cx="136296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64827" y="2025423"/>
            <a:ext cx="136296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UK</a:t>
            </a:r>
          </a:p>
        </p:txBody>
      </p:sp>
      <p:cxnSp>
        <p:nvCxnSpPr>
          <p:cNvPr id="24" name="Conector recto 23"/>
          <p:cNvCxnSpPr>
            <a:stCxn id="23" idx="1"/>
            <a:endCxn id="18" idx="7"/>
          </p:cNvCxnSpPr>
          <p:nvPr/>
        </p:nvCxnSpPr>
        <p:spPr>
          <a:xfrm flipH="1">
            <a:off x="10118669" y="2194700"/>
            <a:ext cx="646158" cy="175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9887494" y="3645650"/>
            <a:ext cx="510753" cy="45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" sz="1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14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Conector curvado 25"/>
          <p:cNvCxnSpPr>
            <a:stCxn id="8" idx="0"/>
            <a:endCxn id="25" idx="0"/>
          </p:cNvCxnSpPr>
          <p:nvPr/>
        </p:nvCxnSpPr>
        <p:spPr>
          <a:xfrm rot="16200000" flipH="1">
            <a:off x="7934071" y="1436850"/>
            <a:ext cx="969332" cy="3448268"/>
          </a:xfrm>
          <a:prstGeom prst="curvedConnector3">
            <a:avLst>
              <a:gd name="adj1" fmla="val -235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8525530" y="2329842"/>
            <a:ext cx="499969" cy="4515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ES" sz="1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14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7430380" y="2877438"/>
            <a:ext cx="122768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employer</a:t>
            </a: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7430380" y="3187981"/>
            <a:ext cx="12276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1980</a:t>
            </a:r>
          </a:p>
          <a:p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1980</a:t>
            </a:r>
          </a:p>
        </p:txBody>
      </p:sp>
      <p:cxnSp>
        <p:nvCxnSpPr>
          <p:cNvPr id="30" name="Conector recto 29"/>
          <p:cNvCxnSpPr/>
          <p:nvPr/>
        </p:nvCxnSpPr>
        <p:spPr>
          <a:xfrm flipH="1">
            <a:off x="8249434" y="2656420"/>
            <a:ext cx="301892" cy="219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8109705" y="4683267"/>
            <a:ext cx="10803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employer</a:t>
            </a: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8100485" y="4991044"/>
            <a:ext cx="108953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1984</a:t>
            </a:r>
          </a:p>
          <a:p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1994</a:t>
            </a:r>
          </a:p>
        </p:txBody>
      </p:sp>
      <p:sp>
        <p:nvSpPr>
          <p:cNvPr id="33" name="Elipse 32"/>
          <p:cNvSpPr/>
          <p:nvPr/>
        </p:nvSpPr>
        <p:spPr>
          <a:xfrm>
            <a:off x="8546302" y="3990112"/>
            <a:ext cx="504834" cy="4515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ES" sz="14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1400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Conector recto 33"/>
          <p:cNvCxnSpPr>
            <a:stCxn id="33" idx="4"/>
            <a:endCxn id="31" idx="0"/>
          </p:cNvCxnSpPr>
          <p:nvPr/>
        </p:nvCxnSpPr>
        <p:spPr>
          <a:xfrm flipH="1">
            <a:off x="8649861" y="4441624"/>
            <a:ext cx="148858" cy="241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10229119" y="4388776"/>
            <a:ext cx="136296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endParaRPr lang="en-GB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10240373" y="4708069"/>
            <a:ext cx="136296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CERN</a:t>
            </a:r>
          </a:p>
        </p:txBody>
      </p:sp>
      <p:cxnSp>
        <p:nvCxnSpPr>
          <p:cNvPr id="37" name="Conector recto 36"/>
          <p:cNvCxnSpPr>
            <a:stCxn id="25" idx="5"/>
            <a:endCxn id="35" idx="0"/>
          </p:cNvCxnSpPr>
          <p:nvPr/>
        </p:nvCxnSpPr>
        <p:spPr>
          <a:xfrm>
            <a:off x="10323449" y="4031040"/>
            <a:ext cx="587154" cy="3577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flalign*}&#10;\PLabelSet &amp;= \{\text{Human},\text{City},\text{Metropolis},\text{Country},\text{Organization},\text{birthPlace},\text{country},\text{employer} \} &amp;\\&#10;\PropSet &amp;= \{\text{label},\text{birthDate},\text{start},\text{end} \} &amp;\\&#10;\ValueSet &amp;= \{\text{Tim Berners-Lee},\text{1955},\text{1980},\text{1984},\text{1994},\text{London},\text{UK} \} &amp;\\&#10;\NodeSet &amp;= \{n_1,n_2,n_3,n_4\}\qquad \EdgeSet=\{r_1,r_2,r_3,r_4\} &amp;\\&#10;\rho &amp;= r_1\mapsto(n_1,n_2), r_2\mapsto(n_2,n_3), r_3\mapsto(n_1,n_4), r_4\mapsto(n_1,n_4) &amp;\\&#10;\lambda_n &amp;=n_1\mapsto{}\{\text{Human}\},\,n_2\mapsto{}\{\text{City,Metropolis}\},\,n_3\mapsto{}\{\text{Country}\},\,n_4\mapsto{}\{\text{Organization}\}&amp;\\&#10;\lambda_e &amp;=r_1\mapsto{}\text{birthPlace},r_2\mapsto{}\text{country},r_3\mapsto{}\text{employer},r_4\mapsto{}\text{employer} &amp;\\&#10;\sigma &amp;=(n_1,label)\mapsto{}\text{Tim Berners-Lee},\,(n_1,birthDate)\mapsto{}\text{1955} &amp;\\&#10; &amp; (n_2,\text{label})\mapsto{}\text{London}\},\,(n_3,\text{label})\mapsto{UK},\,(n_4,\text{label})\mapsto{}\text{CERN} &amp;\\&#10; &amp; (r_3,\text{start})\mapsto{}\text{1980},\,(r_3,\text{end})\mapsto{}\text{1980},\,(r_4,\text{start})\mapsto{}\text{1984},\,(r_4,\text{end})\mapsto{}\text{1994}&#10;\end{flalign*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8" y="3891533"/>
            <a:ext cx="7035813" cy="27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90241"/>
            <a:ext cx="10515600" cy="1325563"/>
          </a:xfrm>
        </p:spPr>
        <p:txBody>
          <a:bodyPr/>
          <a:lstStyle/>
          <a:p>
            <a:r>
              <a:rPr lang="es-ES" dirty="0" err="1" smtClean="0"/>
              <a:t>Wikibase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endParaRPr lang="en-GB" dirty="0"/>
          </a:p>
        </p:txBody>
      </p:sp>
      <p:pic>
        <p:nvPicPr>
          <p:cNvPr id="5" name="Imagen 4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Given a mutually disjoint set of items \ItemSet{}, \newline&#10;a set of properties \PropSet{} and \newline&#10;a set of data values \DataValueSet{}, \newline&#10;a \emph{Wikibase graph} &#10;  is a tuple $\langle\ItemSet,\PropSet,\DataValueSet,\rho\rangle$ such that \newline&#10;  $\rho\subseteq\EntitySet\times\PropSet\times\ValueSet\times\FinSet{\PropSet\times\ValueSet}$ where \newline&#10;  $\EntitySet=\ItemSet\cup\PropSet$ is the set of entities &#10;  which can be subjects of a statement \newline &#10;$\ValueSet=\EntitySet\cup\DataValueSet$ &#10;  is the set of possible values of a property.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2" y="779937"/>
            <a:ext cx="5442729" cy="1490398"/>
          </a:xfrm>
          <a:prstGeom prst="rect">
            <a:avLst/>
          </a:prstGeom>
        </p:spPr>
      </p:pic>
      <p:pic>
        <p:nvPicPr>
          <p:cNvPr id="8" name="Imagen 7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\newcommand{\NewHaven}{\elemento{NewHaven}{Q5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}&#10;\ItemSet &amp;= \{ &amp;  \timBl, \vintCerf, \London, \CERN, \UK, \Spain, \PA, \Human \} \\&#10;\PropSet &amp;= \{ &amp;  \birthDate, \birthPlace, \country, \employer, \awarded, \\&#10; &amp; &amp; \start, \pEnd, \pointTime, \togetherWith, \instanceOf \} \\&#10;\DataValueSet &amp;= \{ &amp; 1984,1994,1980,1955\} \\&#10;$\rho$ &amp;= \{ &amp; (\timBl, \instanceOf, \Human, \{\}), \\ &#10; &amp; &amp; (\timBl, \birthDate, 1955, \{\}), \\ &#10; &amp; &amp; (\timBl, \birthPlace, \London, \{\}), \\&#10; &amp; &amp; (\timBl, \employer, \CERN, \{ \start:1980, \pEnd:1980 \}), \\&#10; &amp; &amp; (\timBl, \employer, \CERN, \{ \start:1984, \pEnd:1994 \}), \\&#10; &amp; &amp; (\timBl, \awarded, \PA, \{\pointTime: 2002, \togetherWith:\vintCerf\}), \\&#10; &amp; &amp; (\London, \country, \UK, \{\}), \\&#10; &amp; &amp; (\vintCerf, \instanceOf, \Human, \{\}) \\&#10; &amp; &amp; (\vintCerf, \birthPlace, \NewHaven, \{\}) \\&#10; &amp; &amp; (\CERN, \awarded, \PA, \{ \pointTime: 2013 \}) \\&#10; &amp; &amp; (\PA, \country, \Spain, \{ \}) \} \\&#10;\end{tabular}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1" y="3385388"/>
            <a:ext cx="5989613" cy="3077231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700245" y="2150375"/>
            <a:ext cx="1784669" cy="5487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6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5036025" y="4289922"/>
            <a:ext cx="1235569" cy="411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5995685" y="3237437"/>
            <a:ext cx="981569" cy="411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7878319" y="1062262"/>
            <a:ext cx="853440" cy="353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9064165" y="3580308"/>
            <a:ext cx="853440" cy="411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7" name="Conector curvado 16"/>
          <p:cNvCxnSpPr>
            <a:stCxn id="12" idx="3"/>
            <a:endCxn id="16" idx="0"/>
          </p:cNvCxnSpPr>
          <p:nvPr/>
        </p:nvCxnSpPr>
        <p:spPr>
          <a:xfrm>
            <a:off x="6484914" y="2424736"/>
            <a:ext cx="3005971" cy="115557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190614" y="2521460"/>
            <a:ext cx="14700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9" name="Conector curvado 18"/>
          <p:cNvCxnSpPr>
            <a:stCxn id="12" idx="2"/>
            <a:endCxn id="14" idx="1"/>
          </p:cNvCxnSpPr>
          <p:nvPr/>
        </p:nvCxnSpPr>
        <p:spPr>
          <a:xfrm rot="16200000" flipH="1">
            <a:off x="5422092" y="2869583"/>
            <a:ext cx="744081" cy="40310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13" idx="0"/>
            <a:endCxn id="14" idx="1"/>
          </p:cNvCxnSpPr>
          <p:nvPr/>
        </p:nvCxnSpPr>
        <p:spPr>
          <a:xfrm rot="5400000" flipH="1" flipV="1">
            <a:off x="5401375" y="3695613"/>
            <a:ext cx="846745" cy="34187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5638347" y="2801967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659481" y="3815531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3" name="Conector curvado 22"/>
          <p:cNvCxnSpPr>
            <a:stCxn id="12" idx="3"/>
            <a:endCxn id="15" idx="2"/>
          </p:cNvCxnSpPr>
          <p:nvPr/>
        </p:nvCxnSpPr>
        <p:spPr>
          <a:xfrm flipV="1">
            <a:off x="6484914" y="1415896"/>
            <a:ext cx="1820125" cy="100884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curvado 23"/>
          <p:cNvCxnSpPr>
            <a:stCxn id="12" idx="0"/>
            <a:endCxn id="15" idx="1"/>
          </p:cNvCxnSpPr>
          <p:nvPr/>
        </p:nvCxnSpPr>
        <p:spPr>
          <a:xfrm rot="5400000" flipH="1" flipV="1">
            <a:off x="6279801" y="551858"/>
            <a:ext cx="911296" cy="22857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8055632" y="1751445"/>
            <a:ext cx="10823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538644" y="1335621"/>
            <a:ext cx="10823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6776361" y="332633"/>
            <a:ext cx="1048356" cy="2695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8" name="Conector curvado 27"/>
          <p:cNvCxnSpPr>
            <a:stCxn id="12" idx="0"/>
            <a:endCxn id="27" idx="1"/>
          </p:cNvCxnSpPr>
          <p:nvPr/>
        </p:nvCxnSpPr>
        <p:spPr>
          <a:xfrm rot="5400000" flipH="1" flipV="1">
            <a:off x="5342987" y="717002"/>
            <a:ext cx="1682966" cy="118378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redondeado 28"/>
          <p:cNvSpPr/>
          <p:nvPr/>
        </p:nvSpPr>
        <p:spPr>
          <a:xfrm>
            <a:off x="9111322" y="256998"/>
            <a:ext cx="1048356" cy="411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0" name="Conector curvado 29"/>
          <p:cNvCxnSpPr>
            <a:stCxn id="27" idx="3"/>
            <a:endCxn id="29" idx="1"/>
          </p:cNvCxnSpPr>
          <p:nvPr/>
        </p:nvCxnSpPr>
        <p:spPr>
          <a:xfrm flipV="1">
            <a:off x="7824717" y="462738"/>
            <a:ext cx="1286605" cy="467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5995685" y="888449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8064230" y="16983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3" name="Conector curvado 32"/>
          <p:cNvCxnSpPr>
            <a:stCxn id="39" idx="2"/>
            <a:endCxn id="13" idx="3"/>
          </p:cNvCxnSpPr>
          <p:nvPr/>
        </p:nvCxnSpPr>
        <p:spPr>
          <a:xfrm rot="5400000">
            <a:off x="6729403" y="2715863"/>
            <a:ext cx="1321990" cy="223760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redondeado 33"/>
          <p:cNvSpPr/>
          <p:nvPr/>
        </p:nvSpPr>
        <p:spPr>
          <a:xfrm>
            <a:off x="10704618" y="3578332"/>
            <a:ext cx="1048356" cy="411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9930220" y="3517943"/>
            <a:ext cx="81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6" name="Conector recto de flecha 35"/>
          <p:cNvCxnSpPr>
            <a:stCxn id="16" idx="3"/>
            <a:endCxn id="34" idx="1"/>
          </p:cNvCxnSpPr>
          <p:nvPr/>
        </p:nvCxnSpPr>
        <p:spPr>
          <a:xfrm flipV="1">
            <a:off x="9917605" y="3784072"/>
            <a:ext cx="787013" cy="1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curvado 36"/>
          <p:cNvCxnSpPr>
            <a:stCxn id="15" idx="3"/>
            <a:endCxn id="16" idx="0"/>
          </p:cNvCxnSpPr>
          <p:nvPr/>
        </p:nvCxnSpPr>
        <p:spPr>
          <a:xfrm>
            <a:off x="8731759" y="1239079"/>
            <a:ext cx="759126" cy="234122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9382594" y="2012506"/>
            <a:ext cx="147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8431478" y="3045815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0" name="Rectángulo redondeado 39"/>
          <p:cNvSpPr/>
          <p:nvPr/>
        </p:nvSpPr>
        <p:spPr>
          <a:xfrm>
            <a:off x="7079818" y="5015044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1" name="Conector curvado 40"/>
          <p:cNvCxnSpPr>
            <a:stCxn id="13" idx="2"/>
            <a:endCxn id="40" idx="1"/>
          </p:cNvCxnSpPr>
          <p:nvPr/>
        </p:nvCxnSpPr>
        <p:spPr>
          <a:xfrm rot="16200000" flipH="1">
            <a:off x="6116915" y="4238297"/>
            <a:ext cx="499799" cy="142600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/>
          <p:cNvSpPr txBox="1"/>
          <p:nvPr/>
        </p:nvSpPr>
        <p:spPr>
          <a:xfrm>
            <a:off x="6013223" y="5106098"/>
            <a:ext cx="837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/>
      <p:bldP spid="21" grpId="0"/>
      <p:bldP spid="22" grpId="0"/>
      <p:bldP spid="25" grpId="0"/>
      <p:bldP spid="26" grpId="0"/>
      <p:bldP spid="27" grpId="0" animBg="1"/>
      <p:bldP spid="29" grpId="0" animBg="1"/>
      <p:bldP spid="31" grpId="0"/>
      <p:bldP spid="32" grpId="0"/>
      <p:bldP spid="34" grpId="0" animBg="1"/>
      <p:bldP spid="35" grpId="0"/>
      <p:bldP spid="38" grpId="0"/>
      <p:bldP spid="39" grpId="0" animBg="1"/>
      <p:bldP spid="40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err="1" smtClean="0"/>
              <a:t>ShEx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RDF</a:t>
            </a:r>
            <a:endParaRPr lang="en-GB" dirty="0"/>
          </a:p>
        </p:txBody>
      </p:sp>
      <p:pic>
        <p:nvPicPr>
          <p:cNvPr id="3" name="Imagen 2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  $se$   &amp; ::= &amp;  cond  &amp; Basic boolean condition on nodes (node constraint)\\&#10;         &amp; $|$ &amp; $s$ &amp; Shape \\&#10;         &amp; $|$ &amp; $se_1$ \c|AND| $se_2$  &amp; Conjunction \\&#10;         &amp; $|$ &amp; @\lbl &amp; Shape label reference for $\lbl\in\LabelSet$ \\&#10;  $s$    &amp; ::= &amp; \c|CLOSED| $\{ te \}$ &amp; Closed shape \\&#10;         &amp; $|$ &amp; $\{ te \}$ &amp; Open shape \\&#10;  $te$   &amp; ::= &amp; \eachOf{te_1}{te_2} &amp; Each of $te_1$ and $te_2$ \\&#10;         &amp; $|$ &amp; \oneOf{te_1}{te_2} &amp; Some of $te_1$ or $te_2$ \\&#10;         &amp; $|$ &amp; $te*$ &amp; Zero or more ${te}$  \\&#10;         &amp; $|$ &amp; $\epsilon$  &amp; Empty triple expression \\&#10;         &amp; $|$ &amp; \arc{p}{@\lbl} &amp; Triple constraint with predicate $p$ \\&#10;\end{tabular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0" y="1827012"/>
            <a:ext cx="6424860" cy="2605331"/>
          </a:xfrm>
          <a:prstGeom prst="rect">
            <a:avLst/>
          </a:prstGeom>
        </p:spPr>
      </p:pic>
      <p:pic>
        <p:nvPicPr>
          <p:cNvPr id="8" name="Imagen 7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\LabelSet &amp; = &amp; \{ &amp; $Person$,$Place$,$Country$,$Organization$,$Date$\} \\&#10;\schemaDef($Person$) &amp; = &amp; \{ &amp; \arc{birthDate}{@Date}; \arc{birthPlace}{@Place}; \\&#10;                     &amp;   &amp;    &amp; \arc{employer}{@Organization\,*} \} \\&#10;\schemaDef($Place$)  &amp; = &amp; \{ &amp; \arc{country}{@Country}\} \\&#10;\schemaDef($Country$)  &amp; = &amp; \{ &amp; \} \\&#10;\schemaDef($Organization$)  &amp; = &amp; \{ &amp; \} \\ &#10;\schemaDef($Date$)  &amp; = &amp; &amp; xsd:Date \\ &#10;\end{tabular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40" y="4797223"/>
            <a:ext cx="5695950" cy="1678531"/>
          </a:xfrm>
          <a:prstGeom prst="rect">
            <a:avLst/>
          </a:prstGeom>
        </p:spPr>
      </p:pic>
      <p:pic>
        <p:nvPicPr>
          <p:cNvPr id="12" name="Imagen 11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A ShEx Schema is a tuple $\langle\LabelSet,\schemaDef\rangle$ &#10;where \newline&#10;$\LabelSet$ set of shape labels \newline&#10;$\schemaDef : \LabelSet\rightarrow{}se$ 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1" y="1010291"/>
            <a:ext cx="3311435" cy="6308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8733" y="1399590"/>
            <a:ext cx="4922014" cy="28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err="1" smtClean="0"/>
              <a:t>PShEx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property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endParaRPr lang="en-GB" dirty="0"/>
          </a:p>
        </p:txBody>
      </p:sp>
      <p:pic>
        <p:nvPicPr>
          <p:cNvPr id="3" name="Imagen 2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$se$   &amp; ::= &amp;  $cond_{t_s}$  &amp; Basic boolean condition on set of types $t_s\subseteq\PLabelSet$\\&#10; &amp; $|$ &amp; $s$ &amp; Shape \\&#10; &amp; $|$ &amp; $se_1$ \c|AND| $se_2$  &amp; Conjunction \\&#10; &amp; $|$ &amp; @\lbl &amp; Shape label reference for $\lbl\in\LabelSet$ \\&#10; &amp; $|$ &amp; qs &amp; Qualifiers of that node \\&#10;$s$    &amp; ::= &amp; \c|CLOSED| $\{ te \}$ &amp; Closed shape \\&#10; &amp; $|$ &amp; $\{ te \}$ &amp; Open shape \\&#10;$te$   &amp; ::= &amp; \eachOf{te_1}{te_2} &amp; Each of $te_1$ and $te_2$ \\&#10; &amp; $|$ &amp; \oneOf{te_1}{te_2} &amp; Some of $te_1$ or $te_2$ \\&#10; &amp; $|$ &amp; $te*$ &amp; Zero or more ${te}$  \\&#10; &amp; $|$ &amp; \arc{p}{@\lbl\,\,qs} &amp; Triple constraint with property type $p$ \\&#10; &amp;     &amp;  &amp; whose nodes satisfy the shape $\lbl$ and qualifiers $qs$ \\&#10;$qs$ &amp; ::= &amp; \openQs{ps} &amp; Open qualifier specifiers $ps$ \\&#10;  &amp; $|$ &amp; \closeQs{ps}   &amp; Closed qualifier specifiers $ps$ \\&#10;$ps$ &amp; ::= &amp; $\eachOfQs{ps_1}{ps_2}$ &amp; Each of $ps_1$ and $ps_2$ \\&#10; &amp; $|$ &amp; $\oneOfQs{ps_1}{ps_2}$  &amp; OneOf of $ps_1$ or $ps_2$ \\&#10; &amp; $|$ &amp; $ps*$ &amp; zero of more $ps$ \\&#10; &amp; $|$ &amp; $p:cond_{v}$ &amp; Property $p$ with value conforming to $cond_{v}$ \\&#10; &amp; &amp; &amp; $cond_{v_s}$ is a boolean condition on sets of values $v_s\subseteq\ValueSet$ \\&#10;\end{tabular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9" y="2109267"/>
            <a:ext cx="6407469" cy="4329633"/>
          </a:xfrm>
          <a:prstGeom prst="rect">
            <a:avLst/>
          </a:prstGeom>
        </p:spPr>
      </p:pic>
      <p:pic>
        <p:nvPicPr>
          <p:cNvPr id="7" name="Imagen 6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A PShEx Schema is a tuple $\langle\LabelSet,\schemaDef\rangle$ &#10;where \newline&#10;$\LabelSet$ set of shape labels \newline&#10;$\schemaDef : \LabelSet\rightarrow{}se$ 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1325563"/>
            <a:ext cx="3444417" cy="6311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425" y="445608"/>
            <a:ext cx="5349965" cy="3698133"/>
          </a:xfrm>
          <a:prstGeom prst="rect">
            <a:avLst/>
          </a:prstGeom>
        </p:spPr>
      </p:pic>
      <p:pic>
        <p:nvPicPr>
          <p:cNvPr id="10" name="Imagen 9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 \LabelSet &amp; = &amp; \{ &amp; $Person, Place, Country, Org $\} \\&#10;\schemaDef(Person) &amp; = &amp; &amp; \condType{Human}\,\c|AND|\,\openQs{label:String, birthDate:Date}\,\c|AND|\,\{ \\ &#10;      &amp; &amp; &amp; \arc{birthPlace}{@Place}; \\&#10;      &amp; &amp; &amp; \arc{employer}{@Org\,\,\openQs{start:Date, end:Date}}* \\&#10;      &amp; &amp; \} &amp; \\&#10;\schemaDef(Place) &amp;= &amp; &amp; \openQs{label:String}\,\c| AND |\,\{ \\ &#10;  &amp; &amp; &amp; \arc{country}{@Country} \\&#10;  &amp; &amp; \} &amp; \\&#10;\schemaDef(Country) &amp; = &amp; &amp; \condType{Country}\,\c|AND|\,\openQs{label:String} \{\} \\&#10;\schemaDef(Org) &amp; = &amp; &amp; \condType{Organization}\,\c|AND|\,\openQs{label:String} \{\} \\&#10;\end{tabular}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6" y="4143741"/>
            <a:ext cx="5617852" cy="2071330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1623276" y="4367570"/>
            <a:ext cx="466725" cy="301625"/>
          </a:xfrm>
          <a:prstGeom prst="ellipse">
            <a:avLst/>
          </a:prstGeom>
          <a:solidFill>
            <a:srgbClr val="FBE5D6">
              <a:alpha val="16863"/>
            </a:srgbClr>
          </a:solidFill>
          <a:ln w="57150">
            <a:solidFill>
              <a:srgbClr val="ED7D31">
                <a:alpha val="4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ipse 14"/>
          <p:cNvSpPr/>
          <p:nvPr/>
        </p:nvSpPr>
        <p:spPr>
          <a:xfrm>
            <a:off x="859282" y="2919724"/>
            <a:ext cx="466725" cy="362585"/>
          </a:xfrm>
          <a:prstGeom prst="ellipse">
            <a:avLst/>
          </a:prstGeom>
          <a:solidFill>
            <a:srgbClr val="FBE5D6">
              <a:alpha val="16863"/>
            </a:srgbClr>
          </a:solidFill>
          <a:ln w="57150">
            <a:solidFill>
              <a:srgbClr val="ED7D31">
                <a:alpha val="4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ipse 15"/>
          <p:cNvSpPr/>
          <p:nvPr/>
        </p:nvSpPr>
        <p:spPr>
          <a:xfrm>
            <a:off x="33338" y="4789297"/>
            <a:ext cx="466725" cy="301625"/>
          </a:xfrm>
          <a:prstGeom prst="ellipse">
            <a:avLst/>
          </a:prstGeom>
          <a:solidFill>
            <a:srgbClr val="FBE5D6">
              <a:alpha val="16863"/>
            </a:srgbClr>
          </a:solidFill>
          <a:ln w="57150">
            <a:solidFill>
              <a:srgbClr val="ED7D31">
                <a:alpha val="4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41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err="1" smtClean="0"/>
              <a:t>WShEx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Wikibase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endParaRPr lang="en-GB" dirty="0"/>
          </a:p>
        </p:txBody>
      </p:sp>
      <p:pic>
        <p:nvPicPr>
          <p:cNvPr id="5" name="Imagen 4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A WShEx Schema is a tuple $\langle\LabelSet,\schemaDef\rangle$ &#10;where \newline&#10;$\LabelSet$ set of shape labels \newline&#10;$\schemaDef : \LabelSet\rightarrow{}se$ 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325561"/>
            <a:ext cx="3274105" cy="588963"/>
          </a:xfrm>
          <a:prstGeom prst="rect">
            <a:avLst/>
          </a:prstGeom>
        </p:spPr>
      </p:pic>
      <p:pic>
        <p:nvPicPr>
          <p:cNvPr id="4" name="Imagen 3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  $se$   &amp; ::= &amp;  cond  &amp; Basic boolean condition on nodes (node constraint)\\&#10;         &amp; $|$ &amp; $s$ &amp; Shape \\&#10;         &amp; $|$ &amp; $se_1$ \c|AND| $se_2$  &amp; Conjunction \\&#10;         &amp; $|$ &amp; @\lbl &amp; Shape label reference for $\lbl\in\LabelSet$ \\&#10;  $s$    &amp; ::= &amp; \c|CLOSED| $s'$ &amp; Closed shape \\&#10;         &amp; $|$ &amp; $s'$ &amp; Open shape \\&#10;  $s'$   &amp; ::= &amp; \{ te \} &amp; Shape definition \\&#10;  $te$ &amp; ::= &amp; \eachOf{te_1}{te_2} &amp; Each of $te_1$ and $te_2$ \\&#10;         &amp; $|$ &amp; \oneOf{te_1}{te_2} &amp; Some of $te_1$ or $te_2$ \\&#10;         &amp; $|$ &amp; $te*$ &amp; Zero or more ${te}$  \\&#10;         &amp; $|$ &amp; \arc{p}{@\lbl\,\,qs} &amp; Triple constraint with predicate $p$ \\&#10;         &amp; &amp; &amp; value conforming to $\lbl$ and qualifier specifier $qs$ \\&#10;         &amp; $|$ &amp; $\epsilon$  &amp; Empty triple expression\\&#10;  $qs$ &amp; ::= &amp; \openQs{ps}  &amp; Open property specifier \\&#10;       &amp; $|$ &amp; \closeQs{ps}      &amp; Closed property specifier \\&#10;  $ps$ &amp; ::= &amp; \eachOfQs{ps}{ps} &amp; \emph{EachOf} property specifiers \\&#10;       &amp; $|$ &amp; \oneOfQs{ps}{ps}  &amp; \emph{OneOf} property specifiers \\&#10;       &amp; $|$ &amp; ps* &amp; zero of more property specifiers \\&#10;       &amp; $|$ &amp; $\epsilon$ &amp; Empty property specifier \\&#10;       &amp; $|$ &amp; p:@\lbl &amp; Property $p$ with value conforming to shape $\lbl$ \\&#10;\end{tabular}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8" y="2122726"/>
            <a:ext cx="5772090" cy="4247129"/>
          </a:xfrm>
          <a:prstGeom prst="rect">
            <a:avLst/>
          </a:prstGeom>
        </p:spPr>
      </p:pic>
      <p:pic>
        <p:nvPicPr>
          <p:cNvPr id="12" name="Imagen 11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\LabelSet &amp; = &amp; \{ &amp; $Person$,$Place$,$Country$,$Organization$,$Date$, $Award$\} \\&#10;\schemaDef($Person$) &amp; = &amp; \{ &amp; \arc{birthDate}{@Date}; \arc{birthPlace}{@Place}; \\&#10;                     &amp;   &amp;  &amp; \arc{employer}{@Organization} \openQs{\eachOfQs{start:@Date}{end:@Date}}* \\&#10;                     &amp;   &amp;  &amp; \arc{awarded}{@Award} \openQs{\eachOfQs{pointTime:@Date}{togetherWith:@Person}}* \\&#10;                     &amp; &amp; \} &amp; \\&#10;\schemaDef($Place$)  &amp; = &amp; \{ &amp; \arc{country}{@Country}\} \\&#10;\schemaDef($Country$)  &amp; = &amp; \{ &amp; \} \\&#10;\schemaDef($Award$)  &amp; = &amp; \{ &amp; \arc{country}{@Country}\} \\&#10;\schemaDef($Organization$)  &amp; = &amp; \{ &amp; \} \\&#10;\schemaDef(Date)  &amp; = &amp;  &amp; $\in{}xsd:date$\\&#10;\end{tabular}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4529772"/>
            <a:ext cx="6103952" cy="1950601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1780032" y="4227004"/>
            <a:ext cx="466725" cy="301625"/>
          </a:xfrm>
          <a:prstGeom prst="ellipse">
            <a:avLst/>
          </a:prstGeom>
          <a:solidFill>
            <a:srgbClr val="FBE5D6">
              <a:alpha val="16863"/>
            </a:srgbClr>
          </a:solidFill>
          <a:ln w="57150">
            <a:solidFill>
              <a:srgbClr val="ED7D31">
                <a:alpha val="4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ipse 13"/>
          <p:cNvSpPr/>
          <p:nvPr/>
        </p:nvSpPr>
        <p:spPr>
          <a:xfrm>
            <a:off x="250590" y="4844288"/>
            <a:ext cx="466725" cy="301625"/>
          </a:xfrm>
          <a:prstGeom prst="ellipse">
            <a:avLst/>
          </a:prstGeom>
          <a:solidFill>
            <a:srgbClr val="FBE5D6">
              <a:alpha val="16863"/>
            </a:srgbClr>
          </a:solidFill>
          <a:ln w="57150">
            <a:solidFill>
              <a:srgbClr val="ED7D31">
                <a:alpha val="4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ipse 14"/>
          <p:cNvSpPr/>
          <p:nvPr/>
        </p:nvSpPr>
        <p:spPr>
          <a:xfrm>
            <a:off x="1181101" y="6143279"/>
            <a:ext cx="466725" cy="301625"/>
          </a:xfrm>
          <a:prstGeom prst="ellipse">
            <a:avLst/>
          </a:prstGeom>
          <a:solidFill>
            <a:srgbClr val="FBE5D6">
              <a:alpha val="16863"/>
            </a:srgbClr>
          </a:solidFill>
          <a:ln w="57150">
            <a:solidFill>
              <a:srgbClr val="ED7D31">
                <a:alpha val="4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659" y="57025"/>
            <a:ext cx="5587290" cy="41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5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What's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role of </a:t>
            </a:r>
            <a:r>
              <a:rPr lang="es-ES" dirty="0" err="1" smtClean="0"/>
              <a:t>WShEx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17506" cy="1739378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WShEx</a:t>
            </a:r>
            <a:r>
              <a:rPr lang="es-ES" dirty="0" smtClean="0"/>
              <a:t> </a:t>
            </a:r>
            <a:r>
              <a:rPr lang="es-ES" dirty="0" err="1" smtClean="0"/>
              <a:t>schemas</a:t>
            </a:r>
            <a:r>
              <a:rPr lang="es-ES" dirty="0" smtClean="0"/>
              <a:t> describe </a:t>
            </a:r>
            <a:r>
              <a:rPr lang="es-ES" dirty="0" err="1" smtClean="0"/>
              <a:t>Wikibase</a:t>
            </a:r>
            <a:r>
              <a:rPr lang="es-ES" dirty="0" smtClean="0"/>
              <a:t> data </a:t>
            </a:r>
            <a:r>
              <a:rPr lang="es-ES" dirty="0" err="1" smtClean="0"/>
              <a:t>model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Closer</a:t>
            </a:r>
            <a:r>
              <a:rPr lang="es-ES" dirty="0" smtClean="0"/>
              <a:t> to JSON </a:t>
            </a:r>
            <a:r>
              <a:rPr lang="es-ES" dirty="0" err="1" smtClean="0"/>
              <a:t>dumps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ShEx</a:t>
            </a:r>
            <a:r>
              <a:rPr lang="es-ES" dirty="0" smtClean="0"/>
              <a:t> (</a:t>
            </a:r>
            <a:r>
              <a:rPr lang="es-ES" dirty="0" err="1" smtClean="0"/>
              <a:t>entity</a:t>
            </a:r>
            <a:r>
              <a:rPr lang="es-ES" dirty="0" smtClean="0"/>
              <a:t> </a:t>
            </a:r>
            <a:r>
              <a:rPr lang="es-ES" dirty="0" err="1" smtClean="0"/>
              <a:t>schemas</a:t>
            </a:r>
            <a:r>
              <a:rPr lang="es-ES" dirty="0" smtClean="0"/>
              <a:t>) describe RDF </a:t>
            </a:r>
            <a:r>
              <a:rPr lang="es-ES" dirty="0" err="1" smtClean="0"/>
              <a:t>serializacion</a:t>
            </a:r>
            <a:r>
              <a:rPr lang="es-ES" dirty="0" smtClean="0"/>
              <a:t> of </a:t>
            </a:r>
            <a:r>
              <a:rPr lang="es-ES" dirty="0" err="1" smtClean="0"/>
              <a:t>Wikibase</a:t>
            </a:r>
            <a:r>
              <a:rPr lang="es-ES" dirty="0" smtClean="0"/>
              <a:t> data </a:t>
            </a:r>
            <a:r>
              <a:rPr lang="es-ES" dirty="0" err="1" smtClean="0"/>
              <a:t>model</a:t>
            </a:r>
            <a:endParaRPr lang="en-GB" dirty="0"/>
          </a:p>
        </p:txBody>
      </p:sp>
      <p:sp>
        <p:nvSpPr>
          <p:cNvPr id="16" name="Disco magnético 15"/>
          <p:cNvSpPr/>
          <p:nvPr/>
        </p:nvSpPr>
        <p:spPr>
          <a:xfrm>
            <a:off x="3781278" y="4358623"/>
            <a:ext cx="1710814" cy="1120878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Wikibase</a:t>
            </a:r>
            <a:endParaRPr lang="es-E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Proceso alternativo 16"/>
          <p:cNvSpPr/>
          <p:nvPr/>
        </p:nvSpPr>
        <p:spPr>
          <a:xfrm>
            <a:off x="8087678" y="4656455"/>
            <a:ext cx="1637071" cy="527037"/>
          </a:xfrm>
          <a:prstGeom prst="flowChartAlternateProcess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RDF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dumps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ector recto de flecha 17"/>
          <p:cNvCxnSpPr>
            <a:stCxn id="16" idx="4"/>
            <a:endCxn id="17" idx="1"/>
          </p:cNvCxnSpPr>
          <p:nvPr/>
        </p:nvCxnSpPr>
        <p:spPr>
          <a:xfrm>
            <a:off x="5492092" y="4919062"/>
            <a:ext cx="2595586" cy="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6" idx="2"/>
            <a:endCxn id="27" idx="3"/>
          </p:cNvCxnSpPr>
          <p:nvPr/>
        </p:nvCxnSpPr>
        <p:spPr>
          <a:xfrm flipH="1" flipV="1">
            <a:off x="2932813" y="4918008"/>
            <a:ext cx="848465" cy="1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4173840" y="5783001"/>
            <a:ext cx="925689" cy="4442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r>
              <a:rPr lang="es-ES" dirty="0" err="1" smtClean="0"/>
              <a:t>WShEx</a:t>
            </a:r>
            <a:endParaRPr lang="en-GB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425152" y="5777001"/>
            <a:ext cx="925688" cy="4499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s-ES" dirty="0" err="1" smtClean="0"/>
              <a:t>ShEx</a:t>
            </a:r>
            <a:endParaRPr lang="en-GB" dirty="0"/>
          </a:p>
        </p:txBody>
      </p:sp>
      <p:cxnSp>
        <p:nvCxnSpPr>
          <p:cNvPr id="22" name="Conector recto de flecha 21"/>
          <p:cNvCxnSpPr>
            <a:stCxn id="21" idx="0"/>
            <a:endCxn id="17" idx="2"/>
          </p:cNvCxnSpPr>
          <p:nvPr/>
        </p:nvCxnSpPr>
        <p:spPr>
          <a:xfrm flipV="1">
            <a:off x="8887996" y="5183492"/>
            <a:ext cx="18218" cy="593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944090" y="531141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describe</a:t>
            </a:r>
            <a:endParaRPr lang="en-GB" dirty="0"/>
          </a:p>
        </p:txBody>
      </p:sp>
      <p:cxnSp>
        <p:nvCxnSpPr>
          <p:cNvPr id="24" name="Conector recto de flecha 23"/>
          <p:cNvCxnSpPr>
            <a:stCxn id="20" idx="0"/>
            <a:endCxn id="16" idx="3"/>
          </p:cNvCxnSpPr>
          <p:nvPr/>
        </p:nvCxnSpPr>
        <p:spPr>
          <a:xfrm flipV="1">
            <a:off x="4636685" y="5479501"/>
            <a:ext cx="0" cy="303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3630393" y="544469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describe</a:t>
            </a:r>
            <a:endParaRPr lang="en-GB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085546" y="4954697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serialization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Proceso alternativo 26"/>
          <p:cNvSpPr/>
          <p:nvPr/>
        </p:nvSpPr>
        <p:spPr>
          <a:xfrm>
            <a:off x="1446754" y="4654489"/>
            <a:ext cx="1486059" cy="527037"/>
          </a:xfrm>
          <a:prstGeom prst="flowChartAlternateProcess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JSON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dumps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6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0" y="110483"/>
            <a:ext cx="9455552" cy="924932"/>
          </a:xfrm>
        </p:spPr>
        <p:txBody>
          <a:bodyPr/>
          <a:lstStyle/>
          <a:p>
            <a:r>
              <a:rPr lang="es-ES" dirty="0" err="1" smtClean="0"/>
              <a:t>WShEx</a:t>
            </a:r>
            <a:r>
              <a:rPr lang="es-ES" dirty="0" smtClean="0"/>
              <a:t>                                 </a:t>
            </a:r>
            <a:r>
              <a:rPr lang="es-ES" dirty="0" smtClean="0"/>
              <a:t>    </a:t>
            </a:r>
            <a:r>
              <a:rPr lang="es-ES" dirty="0" err="1" smtClean="0"/>
              <a:t>ShEx</a:t>
            </a:r>
            <a:r>
              <a:rPr lang="es-ES" dirty="0" smtClean="0"/>
              <a:t>     </a:t>
            </a:r>
            <a:endParaRPr lang="en-GB" dirty="0"/>
          </a:p>
        </p:txBody>
      </p:sp>
      <p:sp>
        <p:nvSpPr>
          <p:cNvPr id="16" name="Rectángulo 15"/>
          <p:cNvSpPr/>
          <p:nvPr/>
        </p:nvSpPr>
        <p:spPr>
          <a:xfrm>
            <a:off x="1199065" y="1471136"/>
            <a:ext cx="503684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&lt;Researcher&gt;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&lt;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birthPlace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     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&lt;Place&gt;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;</a:t>
            </a:r>
            <a:endParaRPr lang="en-GB" sz="1600" dirty="0"/>
          </a:p>
          <a:p>
            <a:r>
              <a:rPr lang="en-GB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 &lt;awarded&gt;         </a:t>
            </a:r>
            <a:r>
              <a:rPr lang="en-GB" sz="1600" b="1" dirty="0" smtClean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 smtClean="0">
                <a:solidFill>
                  <a:srgbClr val="800000"/>
                </a:solidFill>
                <a:latin typeface="Courier New" panose="02070309020205020404" pitchFamily="49" charset="0"/>
              </a:rPr>
              <a:t>&lt;Award&gt;</a:t>
            </a:r>
            <a:r>
              <a:rPr lang="en-GB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{{ </a:t>
            </a:r>
            <a:endParaRPr lang="en-GB" sz="1600" dirty="0" smtClean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   &lt;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togetherWith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&lt;Researcher&gt;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*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 }}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*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GB" sz="1600" dirty="0"/>
          </a:p>
          <a:p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&lt;Place&gt;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&lt;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country&gt;        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&lt;Country&gt;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    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GB" sz="1600" dirty="0"/>
          </a:p>
          <a:p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&lt;Country&gt;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{}</a:t>
            </a:r>
            <a:endParaRPr lang="en-GB" sz="1600" dirty="0"/>
          </a:p>
          <a:p>
            <a:r>
              <a:rPr lang="en-GB" sz="1600" dirty="0"/>
              <a:t/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18" name="Rectángulo 17"/>
          <p:cNvSpPr/>
          <p:nvPr/>
        </p:nvSpPr>
        <p:spPr>
          <a:xfrm>
            <a:off x="6812069" y="846943"/>
            <a:ext cx="476901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&lt;Researcher&gt;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wdt</a:t>
            </a:r>
            <a:r>
              <a:rPr lang="en-GB" sz="1600" b="1" dirty="0" err="1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birthPlace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&lt;Place&gt;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;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p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birthPlace   { 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ps</a:t>
            </a:r>
            <a:r>
              <a:rPr lang="en-GB" sz="1600" b="1" dirty="0" err="1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birthPlace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&lt;Place&gt;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}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;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wdt</a:t>
            </a:r>
            <a:r>
              <a:rPr lang="en-GB" sz="1600" b="1" dirty="0" err="1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awarded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     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&lt;Awarded&gt;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;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p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awarded { 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  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ps</a:t>
            </a:r>
            <a:r>
              <a:rPr lang="en-GB" sz="1600" b="1" dirty="0" err="1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awarded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    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&lt;Awarded&gt;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;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  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pq</a:t>
            </a:r>
            <a:r>
              <a:rPr lang="en-GB" sz="1600" b="1" dirty="0" err="1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togetherWith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&lt;Researcher&gt;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*;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}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*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GB" sz="1600" dirty="0"/>
          </a:p>
          <a:p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&lt;Place&gt;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wdt</a:t>
            </a:r>
            <a:r>
              <a:rPr lang="en-GB" sz="1600" b="1" dirty="0" err="1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country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     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&lt;Country&gt;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;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p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country { 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ps</a:t>
            </a:r>
            <a:r>
              <a:rPr lang="en-GB" sz="1600" b="1" dirty="0" err="1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country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      </a:t>
            </a:r>
            <a:r>
              <a:rPr lang="en-GB" sz="1600" b="1" dirty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&lt;Country&gt;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} </a:t>
            </a:r>
            <a:endParaRPr lang="en-GB" sz="1600" dirty="0"/>
          </a:p>
          <a:p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GB" sz="1600" dirty="0"/>
          </a:p>
          <a:p>
            <a:r>
              <a:rPr lang="en-GB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&lt;Country&gt;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{}</a:t>
            </a:r>
            <a:endParaRPr lang="en-GB" sz="1600" dirty="0"/>
          </a:p>
        </p:txBody>
      </p:sp>
      <p:sp>
        <p:nvSpPr>
          <p:cNvPr id="19" name="Disco magnético 18"/>
          <p:cNvSpPr/>
          <p:nvPr/>
        </p:nvSpPr>
        <p:spPr>
          <a:xfrm>
            <a:off x="2542787" y="4914208"/>
            <a:ext cx="1710814" cy="1120878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Wikibase</a:t>
            </a:r>
            <a:endParaRPr lang="es-E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Proceso alternativo 19"/>
          <p:cNvSpPr/>
          <p:nvPr/>
        </p:nvSpPr>
        <p:spPr>
          <a:xfrm>
            <a:off x="6849187" y="5212040"/>
            <a:ext cx="1637071" cy="527037"/>
          </a:xfrm>
          <a:prstGeom prst="flowChartAlternateProcess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RDF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dumps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Conector recto de flecha 20"/>
          <p:cNvCxnSpPr>
            <a:stCxn id="19" idx="4"/>
            <a:endCxn id="20" idx="1"/>
          </p:cNvCxnSpPr>
          <p:nvPr/>
        </p:nvCxnSpPr>
        <p:spPr>
          <a:xfrm>
            <a:off x="4253601" y="5474647"/>
            <a:ext cx="2595586" cy="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19" idx="2"/>
            <a:endCxn id="30" idx="3"/>
          </p:cNvCxnSpPr>
          <p:nvPr/>
        </p:nvCxnSpPr>
        <p:spPr>
          <a:xfrm flipH="1" flipV="1">
            <a:off x="1694322" y="5473593"/>
            <a:ext cx="848465" cy="1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2935349" y="6338586"/>
            <a:ext cx="925689" cy="4442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r>
              <a:rPr lang="es-ES" dirty="0" err="1" smtClean="0"/>
              <a:t>WShEx</a:t>
            </a:r>
            <a:endParaRPr lang="en-GB" dirty="0"/>
          </a:p>
        </p:txBody>
      </p:sp>
      <p:sp>
        <p:nvSpPr>
          <p:cNvPr id="24" name="CuadroTexto 23"/>
          <p:cNvSpPr txBox="1"/>
          <p:nvPr/>
        </p:nvSpPr>
        <p:spPr>
          <a:xfrm>
            <a:off x="7186661" y="6332586"/>
            <a:ext cx="925688" cy="4499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s-ES" dirty="0" err="1" smtClean="0"/>
              <a:t>ShEx</a:t>
            </a:r>
            <a:endParaRPr lang="en-GB" dirty="0"/>
          </a:p>
        </p:txBody>
      </p:sp>
      <p:cxnSp>
        <p:nvCxnSpPr>
          <p:cNvPr id="25" name="Conector recto de flecha 24"/>
          <p:cNvCxnSpPr>
            <a:stCxn id="24" idx="0"/>
            <a:endCxn id="20" idx="2"/>
          </p:cNvCxnSpPr>
          <p:nvPr/>
        </p:nvCxnSpPr>
        <p:spPr>
          <a:xfrm flipV="1">
            <a:off x="7649505" y="5739077"/>
            <a:ext cx="18218" cy="593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6705599" y="586700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describe</a:t>
            </a:r>
            <a:endParaRPr lang="en-GB" dirty="0"/>
          </a:p>
        </p:txBody>
      </p:sp>
      <p:cxnSp>
        <p:nvCxnSpPr>
          <p:cNvPr id="27" name="Conector recto de flecha 26"/>
          <p:cNvCxnSpPr>
            <a:stCxn id="23" idx="0"/>
            <a:endCxn id="19" idx="3"/>
          </p:cNvCxnSpPr>
          <p:nvPr/>
        </p:nvCxnSpPr>
        <p:spPr>
          <a:xfrm flipV="1">
            <a:off x="3398194" y="6035086"/>
            <a:ext cx="0" cy="303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2391902" y="600028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describe</a:t>
            </a:r>
            <a:endParaRPr lang="en-GB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847055" y="5510282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serialization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Proceso alternativo 29"/>
          <p:cNvSpPr/>
          <p:nvPr/>
        </p:nvSpPr>
        <p:spPr>
          <a:xfrm>
            <a:off x="208263" y="5210074"/>
            <a:ext cx="1486059" cy="527037"/>
          </a:xfrm>
          <a:prstGeom prst="flowChartAlternateProcess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JSON </a:t>
            </a:r>
            <a:r>
              <a:rPr lang="es-E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dumps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Knowledge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 smtClean="0"/>
              <a:t> </a:t>
            </a:r>
            <a:r>
              <a:rPr lang="es-ES" dirty="0" err="1" smtClean="0"/>
              <a:t>subsets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3795" y="1665559"/>
            <a:ext cx="10515600" cy="1172218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approaches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Entity-matching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Simple-</a:t>
            </a:r>
            <a:r>
              <a:rPr lang="es-ES" dirty="0" err="1" smtClean="0"/>
              <a:t>matching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ShEx-based</a:t>
            </a:r>
            <a:r>
              <a:rPr lang="es-ES" dirty="0" smtClean="0"/>
              <a:t> </a:t>
            </a:r>
            <a:r>
              <a:rPr lang="es-ES" dirty="0" err="1" smtClean="0"/>
              <a:t>matching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ShEx+Slurp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ShEx+Pregel</a:t>
            </a:r>
            <a:endParaRPr lang="en-GB" dirty="0"/>
          </a:p>
        </p:txBody>
      </p:sp>
      <p:sp>
        <p:nvSpPr>
          <p:cNvPr id="4" name="Disco magnético 3"/>
          <p:cNvSpPr/>
          <p:nvPr/>
        </p:nvSpPr>
        <p:spPr>
          <a:xfrm>
            <a:off x="2395959" y="3819645"/>
            <a:ext cx="3275636" cy="233808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Knowledge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endParaRPr lang="en-GB" dirty="0"/>
          </a:p>
        </p:txBody>
      </p:sp>
      <p:sp>
        <p:nvSpPr>
          <p:cNvPr id="5" name="Flecha a la derecha con bandas 4"/>
          <p:cNvSpPr/>
          <p:nvPr/>
        </p:nvSpPr>
        <p:spPr>
          <a:xfrm>
            <a:off x="5775768" y="4826643"/>
            <a:ext cx="1423686" cy="544011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isco magnético 5"/>
          <p:cNvSpPr/>
          <p:nvPr/>
        </p:nvSpPr>
        <p:spPr>
          <a:xfrm>
            <a:off x="7548623" y="4501587"/>
            <a:ext cx="1687975" cy="1194121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Subset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47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Entity-matching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535168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Directly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entity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ítem, </a:t>
            </a:r>
            <a:r>
              <a:rPr lang="es-ES" dirty="0" err="1" smtClean="0"/>
              <a:t>property</a:t>
            </a:r>
            <a:r>
              <a:rPr lang="es-ES" dirty="0" smtClean="0"/>
              <a:t>, etc.</a:t>
            </a:r>
          </a:p>
          <a:p>
            <a:pPr marL="0" indent="0">
              <a:buNone/>
            </a:pPr>
            <a:r>
              <a:rPr lang="es-ES" dirty="0" err="1" smtClean="0"/>
              <a:t>Example</a:t>
            </a:r>
            <a:r>
              <a:rPr lang="es-ES" dirty="0" smtClean="0"/>
              <a:t>:</a:t>
            </a: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984" y="163262"/>
            <a:ext cx="4302199" cy="3210873"/>
          </a:xfrm>
          <a:prstGeom prst="rect">
            <a:avLst/>
          </a:prstGeom>
        </p:spPr>
      </p:pic>
      <p:pic>
        <p:nvPicPr>
          <p:cNvPr id="6" name="Imagen 5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flalign*}&#10;\ItemSet' &amp;= \{ \timBl, \CERN, \vintCerf, \PA \} &amp;\\&#10;\PropSet' &amp;= \{ \birthDate, \birthPlace, \employer, \awarded, &amp;\\ &#10;         &amp;  \start, \pEnd, \togetherWith\} &amp;\\&#10;\DataValueSet' &amp;= \{ 1984,1994,1980,1955\} &amp;\\&#10;\StmtSet' &amp;= \{ (\timBl, \birthDate, 1955, \{\}), &amp;\\ &#10; &amp; (\timBl, \birthPlace, \London, \{\}), &amp;\\&#10; &amp; (\timBl, \employer, \CERN, \{\start:1980, \pEnd:1980\}), &amp;\\&#10; &amp; (\timBl, \employer, \CERN, \{\start:1984, \pEnd:1994\}), &amp;\\&#10; &amp; (\timBl, \awarded, \PA, \{\togetherWith:\vintCerf\}), &amp;\\&#10; &amp; (\vintCerf, \awarded, \PA, \{\togetherWith: \timBl \}) \} &amp;\\&#10;\end{flalig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7" y="3374135"/>
            <a:ext cx="5101317" cy="3136393"/>
          </a:xfrm>
          <a:prstGeom prst="rect">
            <a:avLst/>
          </a:prstGeom>
        </p:spPr>
      </p:pic>
      <p:pic>
        <p:nvPicPr>
          <p:cNvPr id="8" name="Imagen 7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$\ItemSet_s=\{timBl\}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21" y="2860437"/>
            <a:ext cx="1778732" cy="2973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549" y="4001294"/>
            <a:ext cx="3122790" cy="2661097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7370064" y="3694176"/>
            <a:ext cx="310896" cy="429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4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s-ES" dirty="0" smtClean="0"/>
              <a:t>Creación de subconjuntos de </a:t>
            </a:r>
            <a:br>
              <a:rPr lang="es-ES" dirty="0" smtClean="0"/>
            </a:br>
            <a:r>
              <a:rPr lang="es-ES" dirty="0" smtClean="0"/>
              <a:t>grafos de conocimiento mediante</a:t>
            </a:r>
            <a:br>
              <a:rPr lang="es-ES" dirty="0" smtClean="0"/>
            </a:b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Expressions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Jose Emilio Labra Gayo</a:t>
            </a:r>
            <a:endParaRPr lang="en-GB" dirty="0"/>
          </a:p>
        </p:txBody>
      </p:sp>
      <p:pic>
        <p:nvPicPr>
          <p:cNvPr id="2050" name="Picture 2" descr="https://lh3.googleusercontent.com/FWbILyheWbN62-Oq9GfeLIHfKcUBbF7DWonXvYvGixszOF2TAFuaehWP3_QS6IjcwjNLngeIEq6Ma3tGEa6bf0qI39hvLM7nXhSGuCUVpx97SdzY9SfkAQzGfYCBowSIevldpbr-ZoY=s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401637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56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Simple </a:t>
            </a:r>
            <a:r>
              <a:rPr lang="es-ES" dirty="0" err="1" smtClean="0"/>
              <a:t>matching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112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Defines a </a:t>
            </a:r>
            <a:r>
              <a:rPr lang="es-ES" sz="2400" dirty="0" err="1" smtClean="0"/>
              <a:t>matching</a:t>
            </a:r>
            <a:r>
              <a:rPr lang="es-ES" sz="2400" dirty="0" smtClean="0"/>
              <a:t> </a:t>
            </a:r>
            <a:r>
              <a:rPr lang="es-ES" sz="2400" dirty="0" err="1" smtClean="0"/>
              <a:t>language</a:t>
            </a:r>
            <a:r>
              <a:rPr lang="es-ES" sz="2400" dirty="0" smtClean="0"/>
              <a:t>: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Imagen 4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  $m$   &amp; ::= &amp;  subject($e$)  &amp; Subject $e\in\EntitySet$\\&#10;         &amp; $|$ &amp; property($p$) &amp; Property $p\in\PropSet$ \\&#10;         &amp; $|$ &amp; value($v$) &amp; Value $v\in\ValueSet$\\&#10;         &amp; $|$ &amp; qualifier($p$,$v$)  &amp; Qualifier with property $p\in\PropSet$ and value $v\in\ValueSet$\\  &#10;         &amp; $|$ &amp; qualifiedProp($p$)  &amp; Qualifier with property $p\in\PropSet$ \\  &#10;         &amp; $|$ &amp; qualifiedValue($v$)  &amp; Qualifier with value $v\in\ValueSet$ \\  &#10;\end{tabular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3" y="2287927"/>
            <a:ext cx="5415127" cy="1167174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515112" y="3788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 err="1" smtClean="0"/>
              <a:t>Example</a:t>
            </a:r>
            <a:r>
              <a:rPr lang="es-ES" sz="2400" dirty="0" smtClean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  <p:pic>
        <p:nvPicPr>
          <p:cNvPr id="8" name="Imagen 7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$M_s = \{ \text{property(country)}, \text{qualifiedProp(togetherWith)} \}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07" y="3959704"/>
            <a:ext cx="4163414" cy="177576"/>
          </a:xfrm>
          <a:prstGeom prst="rect">
            <a:avLst/>
          </a:prstGeom>
        </p:spPr>
      </p:pic>
      <p:pic>
        <p:nvPicPr>
          <p:cNvPr id="11" name="Imagen 10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\begin{flalign*}&#10;\ItemSet' &amp;= \{ \PA, \Spain, \London, \UK, \timBl, \vintCerf \} &amp;\\&#10;\PropSet' &amp;= \{ \country, \awarded, \togetherWith \} &amp;\\ &#10;\DataValueSet' &amp;= \{ \} &amp;\\&#10;\StmtSet' &amp;= \{ (\timBl, \awarded, \PA, \{ \togetherWith : \vintCerf \}), &amp;\\ &#10; &amp; (\PA, \country, \Spain, \{ \}) &amp;\\&#10; &amp; (\London, \country, \UK, \{ \}) \} &amp;\\&#10;\end{flalign*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4" y="4385776"/>
            <a:ext cx="4525465" cy="15829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280" y="163262"/>
            <a:ext cx="4849743" cy="3619524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7370064" y="3694176"/>
            <a:ext cx="310896" cy="429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490" y="4331292"/>
            <a:ext cx="4564377" cy="23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1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60" y="205403"/>
            <a:ext cx="10515600" cy="1325563"/>
          </a:xfrm>
        </p:spPr>
        <p:txBody>
          <a:bodyPr/>
          <a:lstStyle/>
          <a:p>
            <a:r>
              <a:rPr lang="es-ES" dirty="0" err="1" smtClean="0"/>
              <a:t>ShEx-based</a:t>
            </a:r>
            <a:r>
              <a:rPr lang="es-ES" dirty="0" smtClean="0"/>
              <a:t> </a:t>
            </a:r>
            <a:r>
              <a:rPr lang="es-ES" dirty="0" err="1" smtClean="0"/>
              <a:t>matching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5760" y="14006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Uses </a:t>
            </a:r>
            <a:r>
              <a:rPr lang="es-ES" dirty="0" err="1" smtClean="0"/>
              <a:t>ShEx</a:t>
            </a:r>
            <a:r>
              <a:rPr lang="es-ES" dirty="0" smtClean="0"/>
              <a:t> </a:t>
            </a:r>
            <a:r>
              <a:rPr lang="es-ES" dirty="0" err="1" smtClean="0"/>
              <a:t>definitions</a:t>
            </a:r>
            <a:r>
              <a:rPr lang="es-ES" dirty="0" smtClean="0"/>
              <a:t> to match </a:t>
            </a:r>
            <a:r>
              <a:rPr lang="es-ES" dirty="0" err="1" smtClean="0"/>
              <a:t>entities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Replaces</a:t>
            </a:r>
            <a:r>
              <a:rPr lang="es-ES" dirty="0" smtClean="0"/>
              <a:t>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references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i="1" dirty="0" smtClean="0"/>
              <a:t>true</a:t>
            </a:r>
          </a:p>
          <a:p>
            <a:pPr marL="0" indent="0">
              <a:buNone/>
            </a:pPr>
            <a:r>
              <a:rPr lang="es-ES" dirty="0" err="1" smtClean="0"/>
              <a:t>Doesn't</a:t>
            </a:r>
            <a:r>
              <a:rPr lang="es-ES" dirty="0" smtClean="0"/>
              <a:t> </a:t>
            </a:r>
            <a:r>
              <a:rPr lang="es-ES" dirty="0" err="1" smtClean="0"/>
              <a:t>require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r>
              <a:rPr lang="es-ES" dirty="0" smtClean="0"/>
              <a:t> </a:t>
            </a:r>
            <a:r>
              <a:rPr lang="es-ES" dirty="0" err="1" smtClean="0"/>
              <a:t>traversal</a:t>
            </a:r>
            <a:endParaRPr lang="en-GB" dirty="0"/>
          </a:p>
        </p:txBody>
      </p:sp>
      <p:pic>
        <p:nvPicPr>
          <p:cNvPr id="14" name="Imagen 13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m{0.2em}m{0.2em}l}&#10;\LabelSet &amp; = &amp; \{ &amp; $Researcher$, $Place$, $Country$, $Date$, $Human$\} \\&#10;\schemaDef($Researcher$) &amp; = &amp; \{ &amp; \arc{\instanceOf}{@$Human$}; \\&#10;                     &amp;   &amp;  &amp; \arc{\birthDate}{@$Date$}?; \\&#10;                     &amp;   &amp;  &amp; \arc{\birthPlace}{@$Place$} \\&#10;                      &amp; &amp; \} &amp; \\&#10;\schemaDef($Place$)  &amp; = &amp; \{ &amp; \arc{\country}{@$Country$}\} \\&#10;\schemaDef($Date$)  &amp; = &amp;  &amp; $\in{}xsd:date$\\&#10;\schemaDef($Human$)  &amp; = &amp;  &amp; $\in{}\{\Human\}$\\&#10;\end{tabular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9" y="2986843"/>
            <a:ext cx="5193252" cy="2059768"/>
          </a:xfrm>
          <a:prstGeom prst="rect">
            <a:avLst/>
          </a:prstGeom>
        </p:spPr>
      </p:pic>
      <p:pic>
        <p:nvPicPr>
          <p:cNvPr id="12" name="Imagen 11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propiedad{instanceOf}{P31}}&#10;\newcommand{\newHaven}{\elemento{newHaven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}&#10;$\StmtSet$ &amp;= \{ &amp; (\timBl, \instanceOf, \Human, \{\}), \\ &#10; &amp; &amp; (\timBl, \birthDate, 1955, \{\}), \\ &#10; &amp; &amp; (\timBl, \birthPlace, \London, \{\}), \\&#10; &amp; &amp; (\London, \country, \UK, \{\}), \\&#10; &amp; &amp; (\vintCerf, \instanceOf, \Human, \{\}) \\&#10; &amp; &amp; (\vintCerf, \birthPlace, \newHaven, \{\}) \\&#10; &amp; \} &amp; \\&#10;\end{tabular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9" y="5175274"/>
            <a:ext cx="4176226" cy="16217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280" y="163262"/>
            <a:ext cx="4976054" cy="3713794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7147560" y="3782786"/>
            <a:ext cx="310896" cy="429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032" y="4151132"/>
            <a:ext cx="3011423" cy="24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ShEx-based</a:t>
            </a:r>
            <a:r>
              <a:rPr lang="es-ES" dirty="0" smtClean="0"/>
              <a:t> </a:t>
            </a:r>
            <a:r>
              <a:rPr lang="es-ES" dirty="0" err="1" smtClean="0"/>
              <a:t>matching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4419" y="15330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Can be </a:t>
            </a:r>
            <a:r>
              <a:rPr lang="es-ES" dirty="0" err="1" smtClean="0"/>
              <a:t>implemented</a:t>
            </a:r>
            <a:r>
              <a:rPr lang="es-ES" dirty="0" smtClean="0"/>
              <a:t> </a:t>
            </a:r>
            <a:r>
              <a:rPr lang="es-ES" dirty="0" err="1" smtClean="0"/>
              <a:t>replacing</a:t>
            </a:r>
            <a:r>
              <a:rPr lang="es-ES" dirty="0" smtClean="0"/>
              <a:t>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references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i="1" dirty="0" smtClean="0"/>
              <a:t>true</a:t>
            </a:r>
            <a:endParaRPr lang="en-GB" i="1" dirty="0"/>
          </a:p>
        </p:txBody>
      </p:sp>
      <p:pic>
        <p:nvPicPr>
          <p:cNvPr id="7" name="Imagen 6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m{0.2em}m{0.2em}l}&#10;\schemaDef($Researcher$) &amp; = &amp; \{ &amp; \arc{\instanceOf}{@$Human$}; \\&#10;                     &amp;   &amp;  &amp; \arc{\birthDate}{@$Date$}?; \\&#10;                     &amp;   &amp;  &amp; \arc{\birthPlace}{@$Place$} \\&#10;                      &amp; &amp; \} &amp; \\&#10;\schemaDef($Place$)  &amp; = &amp; \{ &amp; \arc{\country}{@$Country$}\} \\&#10;\schemaDef($Date$)  &amp; = &amp;  &amp; $\in{}xsd:date$\\&#10;\schemaDef($Human$)  &amp; = &amp;  &amp; $\in{}\{\Human\}$\\&#10;\end{tabular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2" y="2403690"/>
            <a:ext cx="4040401" cy="2040294"/>
          </a:xfrm>
          <a:prstGeom prst="rect">
            <a:avLst/>
          </a:prstGeom>
        </p:spPr>
      </p:pic>
      <p:pic>
        <p:nvPicPr>
          <p:cNvPr id="8" name="Imagen 7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m{0.2em}m{0.2em}l}&#10;\schemaDef($Researcher$) &amp; = &amp; \{ &amp; \arc{\instanceOf}{\lstinline|true|}; \\&#10;                     &amp;   &amp;  &amp; \arc{\birthDate}{\lstinline|true|}?; \\&#10;                     &amp;   &amp;  &amp; \arc{\birthPlace}{\lstinline|true|} \\&#10;                      &amp; &amp; \} &amp; \\&#10;\schemaDef($Place$)  &amp; = &amp; \{ &amp; \arc{\country}{\lstinline|true|}\} \\&#10;\end{tabular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584" y="2498890"/>
            <a:ext cx="3764265" cy="1620512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5306751" y="3000191"/>
            <a:ext cx="709595" cy="524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1051231" y="4856786"/>
            <a:ext cx="10287512" cy="1703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 err="1" smtClean="0"/>
              <a:t>ShEx-based</a:t>
            </a:r>
            <a:r>
              <a:rPr lang="es-ES" sz="2400" dirty="0" smtClean="0"/>
              <a:t> </a:t>
            </a:r>
            <a:r>
              <a:rPr lang="es-ES" sz="2400" dirty="0" err="1" smtClean="0"/>
              <a:t>matching</a:t>
            </a:r>
            <a:r>
              <a:rPr lang="es-ES" sz="2400" dirty="0" smtClean="0"/>
              <a:t> has </a:t>
            </a:r>
            <a:r>
              <a:rPr lang="es-ES" sz="2400" dirty="0" err="1" smtClean="0"/>
              <a:t>been</a:t>
            </a:r>
            <a:r>
              <a:rPr lang="es-ES" sz="2400" dirty="0" smtClean="0"/>
              <a:t> </a:t>
            </a:r>
            <a:r>
              <a:rPr lang="es-ES" sz="2400" dirty="0" err="1" smtClean="0"/>
              <a:t>implemented</a:t>
            </a:r>
            <a:r>
              <a:rPr lang="es-ES" sz="2400" dirty="0" smtClean="0"/>
              <a:t> in </a:t>
            </a:r>
            <a:r>
              <a:rPr lang="es-ES" sz="2400" dirty="0" err="1" smtClean="0"/>
              <a:t>WDSub</a:t>
            </a:r>
            <a:endParaRPr lang="es-E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400" dirty="0" err="1" smtClean="0"/>
              <a:t>It</a:t>
            </a:r>
            <a:r>
              <a:rPr lang="es-ES" sz="2400" dirty="0" smtClean="0"/>
              <a:t> </a:t>
            </a:r>
            <a:r>
              <a:rPr lang="es-ES" sz="2400" dirty="0" err="1" smtClean="0"/>
              <a:t>allows</a:t>
            </a:r>
            <a:r>
              <a:rPr lang="es-ES" sz="2400" dirty="0" smtClean="0"/>
              <a:t> </a:t>
            </a:r>
            <a:r>
              <a:rPr lang="es-ES" sz="2400" dirty="0" err="1" smtClean="0"/>
              <a:t>sequential</a:t>
            </a:r>
            <a:r>
              <a:rPr lang="es-ES" sz="2400" dirty="0" smtClean="0"/>
              <a:t> </a:t>
            </a:r>
            <a:r>
              <a:rPr lang="es-ES" sz="2400" dirty="0" err="1" smtClean="0"/>
              <a:t>processing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dump</a:t>
            </a:r>
            <a:endParaRPr lang="es-E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400" dirty="0" err="1" smtClean="0"/>
              <a:t>It</a:t>
            </a:r>
            <a:r>
              <a:rPr lang="es-ES" sz="2400" dirty="0" smtClean="0"/>
              <a:t> can </a:t>
            </a:r>
            <a:r>
              <a:rPr lang="es-ES" sz="2400" dirty="0" err="1" smtClean="0"/>
              <a:t>process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latest</a:t>
            </a:r>
            <a:r>
              <a:rPr lang="es-ES" sz="2400" dirty="0" smtClean="0"/>
              <a:t> </a:t>
            </a:r>
            <a:r>
              <a:rPr lang="es-ES" sz="2400" dirty="0" err="1" smtClean="0"/>
              <a:t>Wikidata</a:t>
            </a:r>
            <a:r>
              <a:rPr lang="es-ES" sz="2400" dirty="0" smtClean="0"/>
              <a:t> </a:t>
            </a:r>
            <a:r>
              <a:rPr lang="es-ES" sz="2400" dirty="0" err="1" smtClean="0"/>
              <a:t>dump</a:t>
            </a:r>
            <a:r>
              <a:rPr lang="es-ES" sz="2400" dirty="0" smtClean="0"/>
              <a:t> in 5h 15'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7761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ShEx+slurp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4017" y="1615313"/>
            <a:ext cx="6215417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Slurp</a:t>
            </a:r>
            <a:r>
              <a:rPr lang="es-ES" dirty="0" smtClean="0"/>
              <a:t> = </a:t>
            </a:r>
            <a:r>
              <a:rPr lang="es-ES" dirty="0" err="1" smtClean="0"/>
              <a:t>Shex</a:t>
            </a:r>
            <a:r>
              <a:rPr lang="es-ES" dirty="0" smtClean="0"/>
              <a:t> </a:t>
            </a:r>
            <a:r>
              <a:rPr lang="es-ES" dirty="0" err="1"/>
              <a:t>o</a:t>
            </a:r>
            <a:r>
              <a:rPr lang="es-ES" dirty="0" err="1" smtClean="0"/>
              <a:t>ption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collects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r>
              <a:rPr lang="es-ES" dirty="0" smtClean="0"/>
              <a:t>/triples </a:t>
            </a:r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validating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Example</a:t>
            </a:r>
            <a:r>
              <a:rPr lang="es-ES" dirty="0" smtClean="0"/>
              <a:t>: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Imagen 4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\begin{tabular}{cm{0.2em}m{0.2em}l}&#10;\LabelSet &amp; = &amp; \{ &amp; $Researcher$, $Place$, $Country$, $Date$, $Human$\} \\&#10;\schemaDef($Researcher$) &amp; = &amp; \{ &amp; \arc{\instanceOf}{@$Human$}; \\&#10;                     &amp;   &amp;  &amp; \arc{\birthDate}{@$Date$}; \\&#10;                     &amp;   &amp;  &amp; \arc{\birthPlace}{@$Place$} \\&#10;                      &amp; &amp; \} &amp; \\&#10;\schemaDef($Place$)  &amp; = &amp; \{ &amp; \arc{\country}{@$Country$}\} \\&#10;\schemaDef($Country$)  &amp; = &amp; \{ &amp; \} \\&#10;\schemaDef($Date$)  &amp; = &amp;  &amp; $\in{}xsd:date$\\&#10;\schemaDef($Human$)  &amp; = &amp;  &amp; $\in{}\{\Human\}$\\&#10;\end{tabular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7" y="3638143"/>
            <a:ext cx="5804167" cy="25479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815" y="163262"/>
            <a:ext cx="5142519" cy="3838032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7342632" y="4001294"/>
            <a:ext cx="310896" cy="429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522" y="4216178"/>
            <a:ext cx="3576582" cy="23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ShEx+Slurp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9425" y="1435841"/>
            <a:ext cx="59740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Formal </a:t>
            </a:r>
            <a:r>
              <a:rPr lang="es-ES" sz="2400" dirty="0" err="1" smtClean="0"/>
              <a:t>definition</a:t>
            </a:r>
            <a:r>
              <a:rPr lang="es-ES" sz="2400" dirty="0" smtClean="0"/>
              <a:t> </a:t>
            </a:r>
            <a:r>
              <a:rPr lang="es-ES" sz="2400" dirty="0" err="1" smtClean="0"/>
              <a:t>generalizes</a:t>
            </a:r>
            <a:r>
              <a:rPr lang="es-ES" sz="2400" dirty="0" smtClean="0"/>
              <a:t> </a:t>
            </a:r>
            <a:r>
              <a:rPr lang="es-ES" sz="2400" dirty="0" err="1" smtClean="0"/>
              <a:t>ShEx</a:t>
            </a:r>
            <a:r>
              <a:rPr lang="es-ES" sz="2400" dirty="0" smtClean="0"/>
              <a:t> </a:t>
            </a:r>
            <a:r>
              <a:rPr lang="es-ES" sz="2400" dirty="0" err="1" smtClean="0"/>
              <a:t>semantics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New </a:t>
            </a:r>
            <a:r>
              <a:rPr lang="es-ES" sz="2400" dirty="0" err="1" smtClean="0"/>
              <a:t>conformance</a:t>
            </a:r>
            <a:r>
              <a:rPr lang="es-ES" sz="2400" dirty="0" smtClean="0"/>
              <a:t> </a:t>
            </a:r>
            <a:r>
              <a:rPr lang="es-ES" sz="2400" dirty="0" err="1" smtClean="0"/>
              <a:t>relation</a:t>
            </a:r>
            <a:r>
              <a:rPr lang="es-ES" sz="2400" dirty="0" smtClean="0"/>
              <a:t>:</a:t>
            </a:r>
            <a:endParaRPr lang="en-GB" sz="2400" dirty="0"/>
          </a:p>
        </p:txBody>
      </p:sp>
      <p:pic>
        <p:nvPicPr>
          <p:cNvPr id="6" name="Imagen 5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 \begin{tabular}{c}&#10; \inference[$Cond$]&#10;   {cond(n)=true} &#10;   {\slurpSE{\Graph}{n}{\typing}{cond}{\langle\{n\},\{\}\rangle}}&#10; &#10;   \hspace{1cm}&#10; \inference[$AND$]&#10;   {\slurpSE{\Graph}{n}{\typing}{se_1}{\Graph_1} &amp; &#10;    \slurpSE{\Graph}{n}{\typing}{se_2}{\Graph_2}&#10;   } &#10;   {\slurpSE{\Graph}{n}{\typing}{se_1 \text{ \texttt{AND} } se_2}{\Graph_1\cup\Graph_2}}&#10; \\ \\&#10;   &#10; %\inference[$OR_1$]&#10; %  {\conforms{\Graph}{n}{\typing}{se_1} &#10; %  } &#10; %  {\conforms{\Graph}{n}{\typing}{se_1 \text{ \texttt{OR} } se_2}}&#10; %  \hspace{1cm}&#10; %&#10; %\inference[$OR_2$]&#10; %  {\conforms{\Graph}{n}{\typing}{se_2} &#10; %  } &#10; %   {\conforms{\Graph}{n}{\typing}{se_1 \text{ \texttt{OR} } se_2}}&#10; %\\ \\&#10; %&#10; %\inference[$NOT$]&#10; %  {\conformsNot{\Graph}{n}{\typing}{se} &#10; %  } &#10; %  {\conforms{\Graph}{n}{\typing}{\text{ \texttt{NOT} } se}}&#10; &#10;   \inference[$ClosedShape$]&#10;   { neighs(n,\Graph) = ts &amp; &#10;    \slurpTE{\Graph}{ts}{\typing}{s'}{\Graph'}&#10;   } &#10;   {\slurpSE{\Graph}{n}{\typing}{$\c|CLOSED|\,$s'}{\Graph'}}  &#10;   \\ \\&#10; &#10;   \inference[$OpenShape$]&#10;   { ts = \{\triple{x}{p}{y} \in neighs(n,\Graph) \mid p \in \props{te}\} &amp;&#10;     \slurpTE{\Graph}{ts}{\typing}{s'}{\Graph'}&#10;   } &#10;   {\slurpSE{\Graph}{n}{\typing}{s'}{\Graph'}}&#10;   \\ \\&#10; \end{tabular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31" y="606246"/>
            <a:ext cx="6507029" cy="1659190"/>
          </a:xfrm>
          <a:prstGeom prst="rect">
            <a:avLst/>
          </a:prstGeom>
        </p:spPr>
      </p:pic>
      <p:pic>
        <p:nvPicPr>
          <p:cNvPr id="9" name="Imagen 8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 \begin{tabular}{c}&#10; \inference[$EachOf$]&#10;   { (ts_1,ts_2)\in\partition{ts} &amp; &#10;     \slurpTE{\Graph}{ts_1}{\typing}{te_1}{\Graph_1} &amp;&#10;     \slurpTE{\Graph}{ts_2}{\typing}{te_2}{\Graph_2} &#10;   }&#10;   {\slurpTE{\Graph}{ts}{\typing}{\eachOf{te_1}{te_2}}{\Graph_1\cup\Graph_2}}&#10; &#10; \\ \\&#10; &#10; \inference[$OneOf_1$]&#10;   { \slurpTE{\Graph}{ts}{\typing}{te_1}{\Graph_1} }&#10;   { \slurpTE{\Graph}{ts}{\typing}{\oneOf{te_1}{te_2}}{\Graph_1} }&#10; &#10; \hspace{1cm} &#10; \inference[$OneOf_2$]&#10;   { \slurpTE{\Graph}{ts}{\typing}{te_2}{\Graph_2} }&#10;   { \slurpTE{\Graph}{ts}{\typing}{\oneOf{te_1}{te_2}}{\Graph_2} }&#10; &#10; \\ \\&#10; \inference[$Star_1$]&#10;   {}&#10;   {\slurpTE{\Graph}{\emptyGraph}{\typing}{te*}{\emptyGraph}}&#10; \\ \\&#10; \inference[$Star_2$]&#10;   {(ts_1,ts_2)\in\partition{ts} &amp; &#10;     \slurpTE{\Graph}{ts_1}{\typing}{te}{\Graph_1} &amp;&#10;     \slurpTE{\Graph}{ts_2}{\typing}{te*}{\Graph_2}&#10;   }&#10;   {\slurpTE{\Graph}{ts}{\typing}{te*}{\Graph_1\cup\Graph_2}}&#10; &#10; \\ \\&#10; &#10; \inference[$TripleConstraint$]&#10;   {ts = \{\quadruple{x}{p}{y}{s}\} &amp; &#10;    \slurpSE{\Graph}{y}{\typing}{@\lbl}{\langle\VertSet,\EdgeSet\rangle} &amp;&#10;    \slurpQs{\Graph}{s}{\typing}{qs}{(qs',\Graph_{qs})}&#10;   }&#10;   {\slurpTE{\Graph}{ts}{\typing}{\arc{p}{@\lbl}\,\,qs}{\langle\VertSet\cup\{x\}\cup\{y\},\EdgeSet\cup(x,p,y,qs')\rangle\cup\Graph_{qs}}}&#10; &#10; \end{tabular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7" y="3611510"/>
            <a:ext cx="5804175" cy="2612811"/>
          </a:xfrm>
          <a:prstGeom prst="rect">
            <a:avLst/>
          </a:prstGeom>
        </p:spPr>
      </p:pic>
      <p:pic>
        <p:nvPicPr>
          <p:cNvPr id="10" name="Imagen 9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 \begin{tabular}{c}&#10; \inference[$OpenQs$]&#10;   {s'=\{(p,v)\in{}s|p\in{}preds(ps)\} &amp;&#10;    \slurpQs{\Graph}{s'}{\typing}{ps}{(qs,\Graph')}&#10;   }&#10;   {&#10;    \slurpQs{\Graph}{s}{\typing}{\openQs{ps}}{(qs,\Graph')}&#10;   } &#10; \\ \\&#10; &#10; \inference[$CloseQs$]&#10;   {&#10;    \slurpQs{\Graph}{s}{\typing}{ps}{(qs,\Graph')} &#10;   }&#10;   {&#10;    \slurpQs{\Graph}{s}{\typing}{\closeQs{ps}}{(qs,\Graph')}&#10;   } &#10; &#10; \\ \\&#10; &#10; \inference[$EachOfQs$]&#10;   {&#10;    \slurpQs{\Graph}{s}{\typing}{ps_1}{(qs_1,\Graph_1)} &amp;&#10;    \slurpQs{\Graph}{s}{\typing}{ps_2}{(qs_2,\Graph_2)}&#10;   }&#10;   {&#10;    \slurpQs{\Graph}{s}{\typing}{\eachOfQs{ps_1}{ps_2}}{(qs_1\cup\qs_2,\Graph_1\cup\Graph_2)}&#10;   } &#10;   &#10; \\ \\&#10; &#10; \inference[$OneOfQs_1$]&#10;   {&#10;    \slurpQs{\Graph}{s}{\typing}{ps_1}{(qs_1,\Graph_1)}&#10;   }&#10;   {&#10;    \slurpQs{\Graph}{s}{\typing}{\oneOfQs{ps_1}{ps_2}}{(qs_1,\Graph_1)}&#10;   } &#10;   &#10; \hspace{0.5cm}&#10; &#10; \inference[$OneOfQs_2$]&#10;   {&#10;    \slurpQs{\Graph}{s}{\typing}{ps_2}{(qs_2,\Graph_2)} }&#10;   {&#10;    \slurpQs{\Graph}{s}{\typing}{\oneOfQs{ps_1}{ps_2}}{(qs_2,\Graph_2)}&#10;   } &#10;   &#10; \\ \\&#10;&#10; \inference[$StarQs_1$]&#10;   {}&#10;   {&#10;    \slurpQs{\Graph}{\emptyset}{\typing}{ps*}{(\{\},\emptyGraph)}&#10;   } &#10;&#10; \\  \\&#10; &#10; \inference[$StarQs_2$]&#10;   {(s_1,s_2)\in{}\partition{s} &amp; &#10;    \slurpQs{\Graph}{s_1}{\typing}{ps}{(qs_1,\Graph_1)} &amp;&#10;    \slurpQs{\Graph}{s_2}{\typing}{ps*}{qs_2,\Graph_2}&#10;   }&#10;   {&#10;    \slurpQs{\Graph}{s}{\typing}{ps*}{(qs_1\cup{}qs_2,\Graph_1\cup\Graph_2)}&#10;   } &#10;   &#10; \\ \\&#10;  &#10; \inference[$EmptyQs$]&#10;   {}&#10;   {&#10;    \slurpQs{\Graph}{\emptyset}{\typing}{\epsilon}{(\{\},\emptyGraph)}&#10;   } &#10;   &#10; \hspace{0.5cm}&#10; &#10; \inference[$PropertyQs$]&#10;   { s = \{(p,v)\} &amp;&#10;     \slurpSE{\Graph}{v}{\typing}{@\lbl}{\Graph'}&#10;   }&#10;   {&#10;    \slurpQs{\Graph}{s}{\typing}{p:@\lbl}{(\{p:v\},\Graph')}&#10;   } &#10;   &#10; \end{tabular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05" y="2583125"/>
            <a:ext cx="5796951" cy="3683515"/>
          </a:xfrm>
          <a:prstGeom prst="rect">
            <a:avLst/>
          </a:prstGeom>
        </p:spPr>
      </p:pic>
      <p:pic>
        <p:nvPicPr>
          <p:cNvPr id="12" name="Imagen 11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$\slurpSE{\Graph}{n}{\typing}{se}{\Graph'}$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554915"/>
            <a:ext cx="2316480" cy="3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ShEx+Slurp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shex.js and </a:t>
            </a:r>
            <a:r>
              <a:rPr lang="es-ES" dirty="0" err="1" smtClean="0"/>
              <a:t>pyshex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ShEx</a:t>
            </a:r>
            <a:r>
              <a:rPr lang="es-ES" dirty="0" smtClean="0"/>
              <a:t>,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PShEx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WShEx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does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r>
              <a:rPr lang="es-ES" dirty="0" smtClean="0"/>
              <a:t> </a:t>
            </a:r>
            <a:r>
              <a:rPr lang="es-ES" dirty="0" err="1" smtClean="0"/>
              <a:t>traversal</a:t>
            </a:r>
            <a:r>
              <a:rPr lang="es-ES" dirty="0" smtClean="0"/>
              <a:t> </a:t>
            </a:r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validating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err="1" smtClean="0"/>
              <a:t>Difficult</a:t>
            </a:r>
            <a:r>
              <a:rPr lang="es-ES" dirty="0" smtClean="0"/>
              <a:t> to use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processing</a:t>
            </a:r>
            <a:r>
              <a:rPr lang="es-ES" dirty="0" smtClean="0"/>
              <a:t> </a:t>
            </a:r>
            <a:r>
              <a:rPr lang="es-ES" dirty="0" err="1" smtClean="0"/>
              <a:t>Wikidata</a:t>
            </a:r>
            <a:r>
              <a:rPr lang="es-ES" dirty="0" smtClean="0"/>
              <a:t> </a:t>
            </a:r>
            <a:r>
              <a:rPr lang="es-ES" dirty="0" err="1" smtClean="0"/>
              <a:t>dumps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Subsets</a:t>
            </a:r>
            <a:r>
              <a:rPr lang="es-ES" dirty="0" smtClean="0"/>
              <a:t> </a:t>
            </a:r>
            <a:r>
              <a:rPr lang="es-ES" dirty="0" err="1" smtClean="0"/>
              <a:t>include</a:t>
            </a:r>
            <a:r>
              <a:rPr lang="es-ES" dirty="0" smtClean="0"/>
              <a:t> </a:t>
            </a:r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valid</a:t>
            </a:r>
            <a:r>
              <a:rPr lang="es-ES" dirty="0" smtClean="0"/>
              <a:t> data </a:t>
            </a:r>
            <a:r>
              <a:rPr lang="es-ES" dirty="0" err="1" smtClean="0"/>
              <a:t>according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ShEx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Problems</a:t>
            </a:r>
            <a:r>
              <a:rPr lang="es-ES" dirty="0" smtClean="0"/>
              <a:t>: </a:t>
            </a:r>
          </a:p>
          <a:p>
            <a:pPr marL="457200" lvl="1" indent="0">
              <a:buNone/>
            </a:pPr>
            <a:r>
              <a:rPr lang="es-ES" dirty="0" err="1" smtClean="0"/>
              <a:t>Difficult</a:t>
            </a:r>
            <a:r>
              <a:rPr lang="es-ES" dirty="0" smtClean="0"/>
              <a:t> to run </a:t>
            </a:r>
            <a:r>
              <a:rPr lang="es-ES" dirty="0" err="1" smtClean="0"/>
              <a:t>behind</a:t>
            </a:r>
            <a:r>
              <a:rPr lang="es-ES" dirty="0" smtClean="0"/>
              <a:t> SPARQL </a:t>
            </a:r>
            <a:r>
              <a:rPr lang="es-ES" dirty="0" err="1" smtClean="0"/>
              <a:t>endpoint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err="1" smtClean="0"/>
              <a:t>Naïve</a:t>
            </a:r>
            <a:r>
              <a:rPr lang="es-ES" dirty="0" smtClean="0"/>
              <a:t> </a:t>
            </a:r>
            <a:r>
              <a:rPr lang="es-ES" dirty="0" err="1" smtClean="0"/>
              <a:t>implementation</a:t>
            </a:r>
            <a:r>
              <a:rPr lang="es-ES" dirty="0" smtClean="0"/>
              <a:t> </a:t>
            </a:r>
            <a:r>
              <a:rPr lang="es-ES" dirty="0" err="1" smtClean="0"/>
              <a:t>generates</a:t>
            </a:r>
            <a:r>
              <a:rPr lang="es-ES" dirty="0" smtClean="0"/>
              <a:t> </a:t>
            </a:r>
            <a:r>
              <a:rPr lang="es-ES" dirty="0" err="1" smtClean="0"/>
              <a:t>too</a:t>
            </a:r>
            <a:r>
              <a:rPr lang="es-ES" dirty="0" smtClean="0"/>
              <a:t> </a:t>
            </a:r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requests</a:t>
            </a:r>
            <a:endParaRPr lang="es-ES" dirty="0"/>
          </a:p>
          <a:p>
            <a:pPr marL="457200" lvl="1" indent="0">
              <a:buNone/>
            </a:pPr>
            <a:r>
              <a:rPr lang="es-ES" dirty="0" err="1" smtClean="0"/>
              <a:t>Optimizations</a:t>
            </a:r>
            <a:r>
              <a:rPr lang="es-ES" dirty="0" smtClean="0"/>
              <a:t> to </a:t>
            </a:r>
            <a:r>
              <a:rPr lang="es-ES" dirty="0" err="1" smtClean="0"/>
              <a:t>improve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SPARQL </a:t>
            </a:r>
            <a:r>
              <a:rPr lang="es-ES" dirty="0" err="1" smtClean="0"/>
              <a:t>queries</a:t>
            </a:r>
            <a:r>
              <a:rPr lang="es-ES" dirty="0" smtClean="0"/>
              <a:t> can </a:t>
            </a:r>
            <a:r>
              <a:rPr lang="es-ES" dirty="0" err="1" smtClean="0"/>
              <a:t>generate</a:t>
            </a:r>
            <a:r>
              <a:rPr lang="es-ES" dirty="0" smtClean="0"/>
              <a:t> </a:t>
            </a:r>
            <a:r>
              <a:rPr lang="es-ES" dirty="0" err="1" smtClean="0"/>
              <a:t>timeouts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8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3660" y="181211"/>
            <a:ext cx="10515600" cy="1325563"/>
          </a:xfrm>
        </p:spPr>
        <p:txBody>
          <a:bodyPr/>
          <a:lstStyle/>
          <a:p>
            <a:r>
              <a:rPr lang="es-ES" dirty="0" err="1" smtClean="0"/>
              <a:t>ShEx+Pregel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1350" y="16312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scale</a:t>
            </a:r>
            <a:r>
              <a:rPr lang="es-ES" dirty="0" smtClean="0"/>
              <a:t> </a:t>
            </a:r>
            <a:r>
              <a:rPr lang="es-ES" dirty="0" err="1" smtClean="0"/>
              <a:t>validation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Pregel</a:t>
            </a:r>
            <a:r>
              <a:rPr lang="es-ES" dirty="0" smtClean="0"/>
              <a:t> </a:t>
            </a:r>
            <a:r>
              <a:rPr lang="es-ES" dirty="0" err="1" smtClean="0"/>
              <a:t>algorithm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/>
              <a:t>Developed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Google 2010</a:t>
            </a:r>
          </a:p>
          <a:p>
            <a:pPr marL="0" indent="0">
              <a:buNone/>
            </a:pP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Bulk</a:t>
            </a:r>
            <a:r>
              <a:rPr lang="es-ES" dirty="0"/>
              <a:t> </a:t>
            </a:r>
            <a:r>
              <a:rPr lang="es-ES" dirty="0" err="1"/>
              <a:t>Synchronous</a:t>
            </a:r>
            <a:r>
              <a:rPr lang="es-ES" dirty="0"/>
              <a:t> </a:t>
            </a:r>
            <a:r>
              <a:rPr lang="es-ES" dirty="0" err="1"/>
              <a:t>Parallel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457200" lvl="1" indent="0">
              <a:buNone/>
            </a:pPr>
            <a:r>
              <a:rPr lang="es-ES" dirty="0" err="1"/>
              <a:t>Supersteps</a:t>
            </a:r>
            <a:r>
              <a:rPr lang="es-ES" dirty="0"/>
              <a:t> = </a:t>
            </a:r>
            <a:r>
              <a:rPr lang="es-ES" dirty="0" err="1"/>
              <a:t>units</a:t>
            </a:r>
            <a:r>
              <a:rPr lang="es-ES" dirty="0"/>
              <a:t> of </a:t>
            </a:r>
            <a:r>
              <a:rPr lang="es-ES" dirty="0" err="1"/>
              <a:t>parallel</a:t>
            </a:r>
            <a:r>
              <a:rPr lang="es-ES" dirty="0"/>
              <a:t> </a:t>
            </a:r>
            <a:r>
              <a:rPr lang="es-ES" dirty="0" err="1"/>
              <a:t>computation</a:t>
            </a:r>
            <a:endParaRPr lang="es-ES" dirty="0"/>
          </a:p>
          <a:p>
            <a:pPr marL="457200" lvl="1" indent="0">
              <a:buNone/>
            </a:pP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messages</a:t>
            </a:r>
            <a:endParaRPr lang="es-ES" dirty="0"/>
          </a:p>
          <a:p>
            <a:pPr marL="0" indent="0">
              <a:buNone/>
            </a:pPr>
            <a:r>
              <a:rPr lang="es-ES" dirty="0" err="1" smtClean="0"/>
              <a:t>Implemented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GraphX</a:t>
            </a:r>
            <a:r>
              <a:rPr lang="es-ES" dirty="0" smtClean="0"/>
              <a:t> </a:t>
            </a:r>
            <a:r>
              <a:rPr lang="es-ES" dirty="0" err="1" smtClean="0"/>
              <a:t>library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52680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5032" y="0"/>
            <a:ext cx="9890567" cy="1325563"/>
          </a:xfrm>
        </p:spPr>
        <p:txBody>
          <a:bodyPr/>
          <a:lstStyle/>
          <a:p>
            <a:r>
              <a:rPr lang="es-ES" dirty="0" err="1" smtClean="0"/>
              <a:t>Think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a </a:t>
            </a:r>
            <a:r>
              <a:rPr lang="es-ES" dirty="0" err="1" smtClean="0"/>
              <a:t>vertex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0327" y="173302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Vertex-centric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vertice</a:t>
            </a:r>
            <a:r>
              <a:rPr lang="es-ES" dirty="0" smtClean="0"/>
              <a:t> has </a:t>
            </a:r>
            <a:r>
              <a:rPr lang="es-ES" dirty="0" err="1" smtClean="0"/>
              <a:t>an</a:t>
            </a:r>
            <a:r>
              <a:rPr lang="es-ES" dirty="0" smtClean="0"/>
              <a:t> id and a </a:t>
            </a:r>
            <a:r>
              <a:rPr lang="es-ES" dirty="0" err="1" smtClean="0"/>
              <a:t>state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vertexes</a:t>
            </a:r>
            <a:r>
              <a:rPr lang="es-ES" dirty="0" smtClean="0"/>
              <a:t> </a:t>
            </a:r>
            <a:r>
              <a:rPr lang="es-ES" dirty="0" err="1" smtClean="0"/>
              <a:t>receive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initial</a:t>
            </a:r>
            <a:r>
              <a:rPr lang="es-ES" dirty="0" smtClean="0"/>
              <a:t> </a:t>
            </a:r>
            <a:r>
              <a:rPr lang="es-ES" dirty="0" err="1" smtClean="0"/>
              <a:t>message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messages</a:t>
            </a:r>
            <a:r>
              <a:rPr lang="es-ES" dirty="0" smtClean="0"/>
              <a:t> </a:t>
            </a:r>
            <a:r>
              <a:rPr lang="es-ES" dirty="0" err="1" smtClean="0"/>
              <a:t>received</a:t>
            </a:r>
            <a:r>
              <a:rPr lang="es-ES" dirty="0" smtClean="0"/>
              <a:t> do </a:t>
            </a:r>
          </a:p>
          <a:p>
            <a:pPr marL="457200" lvl="1" indent="0">
              <a:buNone/>
            </a:pPr>
            <a:r>
              <a:rPr lang="es-ES" dirty="0" smtClean="0"/>
              <a:t>Run </a:t>
            </a:r>
            <a:r>
              <a:rPr lang="es-ES" dirty="0" err="1" smtClean="0"/>
              <a:t>vProg</a:t>
            </a:r>
            <a:r>
              <a:rPr lang="es-ES" dirty="0" smtClean="0"/>
              <a:t> to </a:t>
            </a:r>
            <a:r>
              <a:rPr lang="es-ES" dirty="0" err="1" smtClean="0"/>
              <a:t>update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according</a:t>
            </a:r>
            <a:r>
              <a:rPr lang="es-ES" dirty="0" smtClean="0"/>
              <a:t> to </a:t>
            </a:r>
            <a:r>
              <a:rPr lang="es-ES" dirty="0" err="1" smtClean="0"/>
              <a:t>messages</a:t>
            </a:r>
            <a:r>
              <a:rPr lang="es-ES" dirty="0" smtClean="0"/>
              <a:t> </a:t>
            </a:r>
            <a:r>
              <a:rPr lang="es-ES" dirty="0" err="1" smtClean="0"/>
              <a:t>received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Run </a:t>
            </a:r>
            <a:r>
              <a:rPr lang="es-ES" dirty="0" err="1" smtClean="0"/>
              <a:t>sendMsg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triplet</a:t>
            </a:r>
            <a:r>
              <a:rPr lang="es-ES" dirty="0" smtClean="0"/>
              <a:t> to </a:t>
            </a:r>
            <a:r>
              <a:rPr lang="es-ES" dirty="0" err="1" smtClean="0"/>
              <a:t>generate</a:t>
            </a:r>
            <a:r>
              <a:rPr lang="es-ES" dirty="0" smtClean="0"/>
              <a:t> </a:t>
            </a:r>
            <a:r>
              <a:rPr lang="es-ES" dirty="0" err="1" smtClean="0"/>
              <a:t>messages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Merge</a:t>
            </a:r>
            <a:r>
              <a:rPr lang="es-ES" dirty="0" smtClean="0"/>
              <a:t> </a:t>
            </a:r>
            <a:r>
              <a:rPr lang="es-ES" dirty="0" err="1" smtClean="0"/>
              <a:t>messages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470" y="0"/>
            <a:ext cx="10515600" cy="1325563"/>
          </a:xfrm>
        </p:spPr>
        <p:txBody>
          <a:bodyPr/>
          <a:lstStyle/>
          <a:p>
            <a:r>
              <a:rPr lang="es-ES" dirty="0" err="1" smtClean="0"/>
              <a:t>GraphX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2941" y="108410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err="1" smtClean="0"/>
              <a:t>Graph</a:t>
            </a:r>
            <a:r>
              <a:rPr lang="es-ES" sz="2400" dirty="0" smtClean="0"/>
              <a:t> API </a:t>
            </a:r>
            <a:r>
              <a:rPr lang="es-ES" sz="2400" dirty="0" err="1" smtClean="0"/>
              <a:t>from</a:t>
            </a:r>
            <a:r>
              <a:rPr lang="es-ES" sz="2400" dirty="0" smtClean="0"/>
              <a:t> Apache </a:t>
            </a:r>
            <a:r>
              <a:rPr lang="es-ES" sz="2400" dirty="0" err="1" smtClean="0"/>
              <a:t>Spark</a:t>
            </a:r>
            <a:endParaRPr lang="es-ES" sz="2400" dirty="0" smtClean="0"/>
          </a:p>
          <a:p>
            <a:pPr marL="457200" lvl="1" indent="0">
              <a:buNone/>
            </a:pPr>
            <a:r>
              <a:rPr lang="es-ES" sz="2000" dirty="0" smtClean="0"/>
              <a:t>RDD (</a:t>
            </a:r>
            <a:r>
              <a:rPr lang="es-ES" sz="2000" dirty="0" err="1" smtClean="0"/>
              <a:t>Resilient</a:t>
            </a:r>
            <a:r>
              <a:rPr lang="es-ES" sz="2000" dirty="0" smtClean="0"/>
              <a:t> </a:t>
            </a:r>
            <a:r>
              <a:rPr lang="es-ES" sz="2000" dirty="0" err="1" smtClean="0"/>
              <a:t>distributed</a:t>
            </a:r>
            <a:r>
              <a:rPr lang="es-ES" sz="2000" dirty="0" smtClean="0"/>
              <a:t> </a:t>
            </a:r>
            <a:r>
              <a:rPr lang="es-ES" sz="2000" dirty="0" err="1" smtClean="0"/>
              <a:t>datasets</a:t>
            </a:r>
            <a:r>
              <a:rPr lang="es-ES" sz="2000" dirty="0" smtClean="0"/>
              <a:t>)</a:t>
            </a:r>
          </a:p>
          <a:p>
            <a:pPr marL="457200" lvl="1" indent="0">
              <a:buNone/>
            </a:pPr>
            <a:r>
              <a:rPr lang="es-ES" sz="2000" dirty="0" err="1" smtClean="0"/>
              <a:t>MapReduce</a:t>
            </a:r>
            <a:r>
              <a:rPr lang="es-ES" sz="2000" dirty="0" smtClean="0"/>
              <a:t> in </a:t>
            </a:r>
            <a:r>
              <a:rPr lang="es-ES" sz="2000" dirty="0" err="1" smtClean="0"/>
              <a:t>memory</a:t>
            </a:r>
            <a:endParaRPr lang="es-ES" sz="2000" dirty="0" smtClean="0"/>
          </a:p>
        </p:txBody>
      </p:sp>
      <p:pic>
        <p:nvPicPr>
          <p:cNvPr id="10" name="Imagen 9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$Graph[\VertSet,\EdgeSet]$ = graph with vertices $\VertSet$ and edges $\EdgeSet$ &#10;&#10;\begin{itemize}&#10;\item Vertices are represented as $RDD[(Id,\ValueSet)]$ where $Id=Long$&#10;\item Edges are represented as $RDD[(Id,Id,\EdgeSet)]$&#10;\item \emph{triplets} view represents edges as collections $RDD[(\VertSet, \EdgeSet, \VertSet)]$. &#10;\end{itemize}&#10;&#10;Several built-in operators: &#10; &#10;\begin{itemize}&#10;\item \c|mapVertices|(\c|g|: \c|Graph|[$\VertSet$,$\EdgeSet$], \c|f|: (\c|Id|,$\ValueSet$)$\rightarrow\ValueSet$): \c|Graph|[$\ValueSet$,$\EdgeSet$] &#10;&#10;\item \c|mapReduceTriples|(\c|g|:\c|Graph|[\VertSet,\EdgeSet], &#10; \c|m|: (\VertSet,\EdgeSet,\VertSet)$\rightarrow$[(\c|Id|,\MsgSet)], \c|r|:(\MsgSet,\MsgSet)$\rightarrow$\MsgSet):\c|RDD|[(Id,\MsgSet)]&#10;&#10;\item \c|joinVertices|(\c|g|:\c|Graph|[\VertSet,\EdgeSet], \c|msgs|:\c|RDD|[(\c|Id|, \MsgSet)], \c|f|:(\c|Id|, \VertSet,\MsgSet)$\rightarrow$\VertSet): \c|Graph|[\VertSet,\EdgeSet] &#10;&#10;\item pregel (see next slide)&#10;&#10;\item \dots&#10;\end{itemize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00" y="2327374"/>
            <a:ext cx="7768012" cy="43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4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GraphX</a:t>
            </a:r>
            <a:r>
              <a:rPr lang="es-ES" dirty="0" smtClean="0"/>
              <a:t> </a:t>
            </a:r>
            <a:r>
              <a:rPr lang="es-ES" dirty="0" err="1" smtClean="0"/>
              <a:t>Pregel</a:t>
            </a:r>
            <a:r>
              <a:rPr lang="es-ES" dirty="0" smtClean="0"/>
              <a:t> </a:t>
            </a:r>
            <a:r>
              <a:rPr lang="es-ES" dirty="0" err="1" smtClean="0"/>
              <a:t>pseudo-code</a:t>
            </a:r>
            <a:r>
              <a:rPr lang="es-ES" dirty="0" smtClean="0"/>
              <a:t> </a:t>
            </a:r>
            <a:endParaRPr lang="en-GB" dirty="0"/>
          </a:p>
        </p:txBody>
      </p:sp>
      <p:pic>
        <p:nvPicPr>
          <p:cNvPr id="3" name="Imagen 2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algorithm}[!hbt]&#10;\DontPrintSemicolon&#10;\SetAlgoVlined&#10;\SetArgSty{textnormal}&#10;\SetKwInput{KwIn}{Input parameters}&#10;\KwIn{&#10; \Block{\c|g|: \c|Graph|[\VertSet,\EdgeSet] \;&#10; \c|initialMsg|: \MsgSet \;&#10; \c|vProg|: (\c|Id|,\VertSet,\MsgSet)$\rightarrow$\VertSet \;&#10; \c|sendMsg|: \c|Triplet|$\rightarrow$[(\c|Id|,\MsgSet)] \;&#10; \c|mergeMsg|: (\MsgSet,\MsgSet)$\rightarrow$\MsgSet}&#10;}&#10;\KwOut{\c|g|:\c|Graph|[\VertSet,\EdgeSet]&#10;}&#10;\blockskip&#10;\c|g| = \c|mapVertices|(\c|g|,$\lambda$(\c|id|,\c|v|)$\rightarrow$\c|vProg|(\c|id|,\c|v|,\c|initialMsg|))  \;&#10;\c|msgs| = \c|mapReduceTriples|(\c|g|,\c|sendMsg|,\c|mergeMsg|) \;&#10;\While{\c|size|(\c|msgs|)$&gt;0$}{&#10; \c|g| = \c|joinVertices|(\c|g|,\c|msgs|,\c|vProg|) \;&#10; \c|msgs| = \c|mapReduceTriples|(\c|g|,\c|sendMsg|,\c|mergeMsg|)&#10;}&#10;\Return\c|g|&#10;\caption{Pregel algorithm pseudocode as implemented in GraphX}&#10;\end{algorithm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90" y="1690688"/>
            <a:ext cx="7819664" cy="42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2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8744" y="245226"/>
            <a:ext cx="10515600" cy="1325563"/>
          </a:xfrm>
        </p:spPr>
        <p:txBody>
          <a:bodyPr/>
          <a:lstStyle/>
          <a:p>
            <a:r>
              <a:rPr lang="es-ES" dirty="0" smtClean="0"/>
              <a:t>Razones para elección del tema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9016" y="1378764"/>
            <a:ext cx="10515600" cy="53054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Continúa investigación sobre </a:t>
            </a:r>
            <a:r>
              <a:rPr lang="es-ES" i="1" dirty="0" err="1" smtClean="0"/>
              <a:t>Shape</a:t>
            </a:r>
            <a:r>
              <a:rPr lang="es-ES" i="1" dirty="0" smtClean="0"/>
              <a:t> </a:t>
            </a:r>
            <a:r>
              <a:rPr lang="es-ES" i="1" dirty="0" err="1" smtClean="0"/>
              <a:t>Expressions</a:t>
            </a:r>
            <a:r>
              <a:rPr lang="es-ES" dirty="0" smtClean="0"/>
              <a:t> y sus aplicaciones</a:t>
            </a:r>
          </a:p>
          <a:p>
            <a:pPr marL="0" indent="0">
              <a:buNone/>
            </a:pPr>
            <a:r>
              <a:rPr lang="es-ES" dirty="0" smtClean="0"/>
              <a:t>Resolver problema práctico, propuesto por la comunidad</a:t>
            </a:r>
          </a:p>
          <a:p>
            <a:pPr marL="0" indent="0">
              <a:buNone/>
            </a:pPr>
            <a:r>
              <a:rPr lang="es-ES" dirty="0" smtClean="0"/>
              <a:t>Participación en </a:t>
            </a:r>
            <a:r>
              <a:rPr lang="es-ES" dirty="0" err="1" smtClean="0"/>
              <a:t>biohackathones</a:t>
            </a:r>
            <a:r>
              <a:rPr lang="es-ES" dirty="0" smtClean="0"/>
              <a:t> con esa temática</a:t>
            </a:r>
          </a:p>
          <a:p>
            <a:pPr marL="457200" lvl="1" indent="0">
              <a:buNone/>
            </a:pPr>
            <a:r>
              <a:rPr lang="es-ES" dirty="0" smtClean="0"/>
              <a:t>Virtual </a:t>
            </a:r>
            <a:r>
              <a:rPr lang="es-ES" dirty="0" err="1" smtClean="0"/>
              <a:t>Biohackathon</a:t>
            </a:r>
            <a:r>
              <a:rPr lang="es-ES" dirty="0" smtClean="0"/>
              <a:t> 2020</a:t>
            </a:r>
          </a:p>
          <a:p>
            <a:pPr marL="457200" lvl="1" indent="0">
              <a:buNone/>
            </a:pPr>
            <a:r>
              <a:rPr lang="es-ES" dirty="0" smtClean="0"/>
              <a:t>SWAT4(HC)LS </a:t>
            </a:r>
            <a:r>
              <a:rPr lang="es-ES" dirty="0" err="1" smtClean="0"/>
              <a:t>Hackathon</a:t>
            </a:r>
            <a:r>
              <a:rPr lang="es-ES" dirty="0" smtClean="0"/>
              <a:t> 2021</a:t>
            </a:r>
          </a:p>
          <a:p>
            <a:pPr marL="0" indent="0">
              <a:buNone/>
            </a:pPr>
            <a:r>
              <a:rPr lang="es-ES" dirty="0" smtClean="0"/>
              <a:t>Adopción de </a:t>
            </a:r>
            <a:r>
              <a:rPr lang="es-ES" i="1" dirty="0" err="1" smtClean="0"/>
              <a:t>Shape</a:t>
            </a:r>
            <a:r>
              <a:rPr lang="es-ES" i="1" dirty="0" smtClean="0"/>
              <a:t> </a:t>
            </a:r>
            <a:r>
              <a:rPr lang="es-ES" i="1" dirty="0" err="1" smtClean="0"/>
              <a:t>Expressions</a:t>
            </a:r>
            <a:r>
              <a:rPr lang="es-ES" i="1" dirty="0" smtClean="0"/>
              <a:t> </a:t>
            </a:r>
            <a:r>
              <a:rPr lang="es-ES" dirty="0"/>
              <a:t>por </a:t>
            </a:r>
            <a:r>
              <a:rPr lang="es-ES" dirty="0" err="1"/>
              <a:t>Wikidata</a:t>
            </a:r>
            <a:r>
              <a:rPr lang="es-ES" dirty="0"/>
              <a:t> </a:t>
            </a:r>
            <a:endParaRPr lang="es-ES" i="1" dirty="0" smtClean="0"/>
          </a:p>
          <a:p>
            <a:pPr marL="0" indent="0">
              <a:buNone/>
            </a:pPr>
            <a:r>
              <a:rPr lang="es-ES" dirty="0" smtClean="0"/>
              <a:t>Contrato "</a:t>
            </a:r>
            <a:r>
              <a:rPr lang="es-ES" i="1" dirty="0" err="1" smtClean="0"/>
              <a:t>Robustifying</a:t>
            </a:r>
            <a:r>
              <a:rPr lang="es-ES" i="1" dirty="0" smtClean="0"/>
              <a:t> </a:t>
            </a:r>
            <a:r>
              <a:rPr lang="es-ES" i="1" dirty="0" err="1" smtClean="0"/>
              <a:t>Scholia</a:t>
            </a:r>
            <a:r>
              <a:rPr lang="es-ES" dirty="0" smtClean="0"/>
              <a:t>", Univ. Virginia, </a:t>
            </a:r>
            <a:r>
              <a:rPr lang="es-ES" i="1" dirty="0" err="1" smtClean="0"/>
              <a:t>Sloan</a:t>
            </a:r>
            <a:r>
              <a:rPr lang="es-ES" i="1" dirty="0" smtClean="0"/>
              <a:t> </a:t>
            </a:r>
            <a:r>
              <a:rPr lang="es-ES" i="1" dirty="0" err="1" smtClean="0"/>
              <a:t>Foundation</a:t>
            </a:r>
            <a:endParaRPr lang="es-ES" i="1" dirty="0" smtClean="0"/>
          </a:p>
          <a:p>
            <a:pPr marL="0" indent="0">
              <a:buNone/>
            </a:pPr>
            <a:r>
              <a:rPr lang="es-ES" dirty="0" smtClean="0"/>
              <a:t>Interés de </a:t>
            </a:r>
            <a:r>
              <a:rPr lang="es-ES" dirty="0" err="1" smtClean="0"/>
              <a:t>Andra</a:t>
            </a:r>
            <a:r>
              <a:rPr lang="es-ES" dirty="0" smtClean="0"/>
              <a:t> </a:t>
            </a:r>
            <a:r>
              <a:rPr lang="es-ES" dirty="0" err="1" smtClean="0"/>
              <a:t>Waagmeester</a:t>
            </a:r>
            <a:r>
              <a:rPr lang="es-ES" dirty="0" smtClean="0"/>
              <a:t> y proyecto </a:t>
            </a:r>
            <a:r>
              <a:rPr lang="es-ES" dirty="0" err="1" smtClean="0"/>
              <a:t>GeneWiki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Parte de entregable proyecto ANGLIRU</a:t>
            </a:r>
          </a:p>
          <a:p>
            <a:pPr marL="0" indent="0">
              <a:buNone/>
            </a:pPr>
            <a:r>
              <a:rPr lang="es-ES" dirty="0" smtClean="0"/>
              <a:t>Avance en la disciplina: Mejorar/facilitar consumo de datos semánticos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6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1068" y="338757"/>
            <a:ext cx="10106025" cy="1325563"/>
          </a:xfrm>
        </p:spPr>
        <p:txBody>
          <a:bodyPr/>
          <a:lstStyle/>
          <a:p>
            <a:r>
              <a:rPr lang="es-ES" dirty="0" err="1" smtClean="0"/>
              <a:t>Pregel's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diagram</a:t>
            </a:r>
            <a:endParaRPr lang="en-GB" dirty="0"/>
          </a:p>
        </p:txBody>
      </p:sp>
      <p:sp>
        <p:nvSpPr>
          <p:cNvPr id="37" name="Rectángulo 36"/>
          <p:cNvSpPr/>
          <p:nvPr/>
        </p:nvSpPr>
        <p:spPr>
          <a:xfrm>
            <a:off x="4465234" y="2597302"/>
            <a:ext cx="17827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received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ector curvado 37"/>
          <p:cNvCxnSpPr>
            <a:stCxn id="51" idx="0"/>
            <a:endCxn id="50" idx="0"/>
          </p:cNvCxnSpPr>
          <p:nvPr/>
        </p:nvCxnSpPr>
        <p:spPr>
          <a:xfrm rot="5400000" flipH="1" flipV="1">
            <a:off x="5472425" y="797195"/>
            <a:ext cx="12700" cy="4786900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9" name="Rectángulo 38"/>
          <p:cNvSpPr/>
          <p:nvPr/>
        </p:nvSpPr>
        <p:spPr>
          <a:xfrm>
            <a:off x="4785065" y="4510906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ote to </a:t>
            </a:r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halt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2614745" y="3493373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>
                <a:solidFill>
                  <a:srgbClr val="D092A7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endParaRPr lang="en-GB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7485001" y="350205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 smtClean="0">
                <a:solidFill>
                  <a:srgbClr val="D092A7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endParaRPr lang="en-GB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50" name="Rectángulo redondeado 49"/>
          <p:cNvSpPr/>
          <p:nvPr/>
        </p:nvSpPr>
        <p:spPr>
          <a:xfrm>
            <a:off x="6116834" y="3190645"/>
            <a:ext cx="3498082" cy="1080799"/>
          </a:xfrm>
          <a:prstGeom prst="roundRect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1" name="Rectángulo redondeado 50"/>
          <p:cNvSpPr/>
          <p:nvPr/>
        </p:nvSpPr>
        <p:spPr>
          <a:xfrm>
            <a:off x="1720776" y="3190645"/>
            <a:ext cx="2716398" cy="1080799"/>
          </a:xfrm>
          <a:prstGeom prst="roundRect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69" name="Conector curvado 68"/>
          <p:cNvCxnSpPr>
            <a:stCxn id="50" idx="2"/>
            <a:endCxn id="51" idx="2"/>
          </p:cNvCxnSpPr>
          <p:nvPr/>
        </p:nvCxnSpPr>
        <p:spPr>
          <a:xfrm rot="5400000">
            <a:off x="5472425" y="1877994"/>
            <a:ext cx="12700" cy="4786900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70" name="Conector curvado 69"/>
          <p:cNvCxnSpPr>
            <a:stCxn id="15" idx="2"/>
            <a:endCxn id="51" idx="1"/>
          </p:cNvCxnSpPr>
          <p:nvPr/>
        </p:nvCxnSpPr>
        <p:spPr>
          <a:xfrm rot="5400000" flipH="1">
            <a:off x="1676233" y="3775589"/>
            <a:ext cx="546749" cy="457663"/>
          </a:xfrm>
          <a:prstGeom prst="curvedConnector4">
            <a:avLst>
              <a:gd name="adj1" fmla="val -54354"/>
              <a:gd name="adj2" fmla="val 181584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" name="Rectángulo 14"/>
          <p:cNvSpPr/>
          <p:nvPr/>
        </p:nvSpPr>
        <p:spPr>
          <a:xfrm>
            <a:off x="2111383" y="4108517"/>
            <a:ext cx="13411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Conector curvado 70"/>
          <p:cNvCxnSpPr>
            <a:stCxn id="72" idx="2"/>
            <a:endCxn id="50" idx="3"/>
          </p:cNvCxnSpPr>
          <p:nvPr/>
        </p:nvCxnSpPr>
        <p:spPr>
          <a:xfrm rot="5400000" flipH="1" flipV="1">
            <a:off x="9160629" y="3810808"/>
            <a:ext cx="534049" cy="374524"/>
          </a:xfrm>
          <a:prstGeom prst="curvedConnector4">
            <a:avLst>
              <a:gd name="adj1" fmla="val -69677"/>
              <a:gd name="adj2" fmla="val 22004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72" name="Rectángulo 71"/>
          <p:cNvSpPr/>
          <p:nvPr/>
        </p:nvSpPr>
        <p:spPr>
          <a:xfrm>
            <a:off x="9173336" y="4095817"/>
            <a:ext cx="13411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5175" y="96927"/>
            <a:ext cx="10277933" cy="1325563"/>
          </a:xfrm>
        </p:spPr>
        <p:txBody>
          <a:bodyPr/>
          <a:lstStyle/>
          <a:p>
            <a:r>
              <a:rPr lang="es-ES" dirty="0" err="1" smtClean="0"/>
              <a:t>Shortest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to a </a:t>
            </a:r>
            <a:r>
              <a:rPr lang="es-ES" dirty="0" err="1" smtClean="0"/>
              <a:t>node</a:t>
            </a:r>
            <a:endParaRPr lang="en-GB" dirty="0"/>
          </a:p>
        </p:txBody>
      </p:sp>
      <p:sp>
        <p:nvSpPr>
          <p:cNvPr id="5" name="Rectángulo redondeado 4"/>
          <p:cNvSpPr/>
          <p:nvPr/>
        </p:nvSpPr>
        <p:spPr>
          <a:xfrm>
            <a:off x="1152144" y="3064597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</a:t>
            </a:r>
            <a:endParaRPr lang="en-GB" dirty="0"/>
          </a:p>
        </p:txBody>
      </p:sp>
      <p:sp>
        <p:nvSpPr>
          <p:cNvPr id="6" name="Rectángulo redondeado 5"/>
          <p:cNvSpPr/>
          <p:nvPr/>
        </p:nvSpPr>
        <p:spPr>
          <a:xfrm>
            <a:off x="2950464" y="3064597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</a:t>
            </a:r>
            <a:endParaRPr lang="en-GB" dirty="0"/>
          </a:p>
        </p:txBody>
      </p:sp>
      <p:sp>
        <p:nvSpPr>
          <p:cNvPr id="7" name="Rectángulo redondeado 6"/>
          <p:cNvSpPr/>
          <p:nvPr/>
        </p:nvSpPr>
        <p:spPr>
          <a:xfrm>
            <a:off x="4748784" y="3064597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</a:t>
            </a:r>
            <a:endParaRPr lang="en-GB" dirty="0"/>
          </a:p>
        </p:txBody>
      </p:sp>
      <p:sp>
        <p:nvSpPr>
          <p:cNvPr id="8" name="Rectángulo redondeado 7"/>
          <p:cNvSpPr/>
          <p:nvPr/>
        </p:nvSpPr>
        <p:spPr>
          <a:xfrm>
            <a:off x="2950464" y="4250269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  <a:endParaRPr lang="en-GB" dirty="0"/>
          </a:p>
        </p:txBody>
      </p:sp>
      <p:cxnSp>
        <p:nvCxnSpPr>
          <p:cNvPr id="10" name="Conector recto de flecha 9"/>
          <p:cNvCxnSpPr>
            <a:stCxn id="5" idx="3"/>
            <a:endCxn id="6" idx="1"/>
          </p:cNvCxnSpPr>
          <p:nvPr/>
        </p:nvCxnSpPr>
        <p:spPr>
          <a:xfrm>
            <a:off x="2002536" y="3338917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325657" y="2987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3800856" y="3338917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4123977" y="2987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n-GB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632927" y="42502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7" name="Conector curvado 16"/>
          <p:cNvCxnSpPr>
            <a:stCxn id="8" idx="3"/>
            <a:endCxn id="7" idx="2"/>
          </p:cNvCxnSpPr>
          <p:nvPr/>
        </p:nvCxnSpPr>
        <p:spPr>
          <a:xfrm flipV="1">
            <a:off x="3800856" y="3613237"/>
            <a:ext cx="1373124" cy="9113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3073974" y="3745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n-GB" dirty="0"/>
          </a:p>
        </p:txBody>
      </p:sp>
      <p:cxnSp>
        <p:nvCxnSpPr>
          <p:cNvPr id="19" name="Conector recto de flecha 18"/>
          <p:cNvCxnSpPr>
            <a:stCxn id="8" idx="0"/>
          </p:cNvCxnSpPr>
          <p:nvPr/>
        </p:nvCxnSpPr>
        <p:spPr>
          <a:xfrm flipV="1">
            <a:off x="3375660" y="3613237"/>
            <a:ext cx="0" cy="63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5" idx="2"/>
            <a:endCxn id="8" idx="1"/>
          </p:cNvCxnSpPr>
          <p:nvPr/>
        </p:nvCxnSpPr>
        <p:spPr>
          <a:xfrm rot="16200000" flipH="1">
            <a:off x="1808226" y="3382351"/>
            <a:ext cx="911352" cy="137312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2028494" y="43112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336184" y="2511331"/>
                <a:ext cx="4855816" cy="42165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val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graph.mapVertices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(id, _) =&gt;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 == source) </a:t>
                </a:r>
                <a:r>
                  <a:rPr lang="en-GB" sz="1400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GB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14:m>
                  <m:oMath xmlns:m="http://schemas.openxmlformats.org/officeDocument/2006/math">
                    <m:r>
                      <a:rPr lang="en-GB" sz="16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(id: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VertexId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min(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sendMsg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(t: Triplet) = {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{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{ }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mergMsg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(a: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min(a, b) 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/>
                </a:r>
                <a:b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initialGraph.pregel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  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vProg,sendMsg,mergeMsg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84" y="2511331"/>
                <a:ext cx="4855816" cy="4216539"/>
              </a:xfrm>
              <a:prstGeom prst="rect">
                <a:avLst/>
              </a:prstGeom>
              <a:blipFill>
                <a:blip r:embed="rId2"/>
                <a:stretch>
                  <a:fillRect l="-250" t="-144" b="-2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79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2789"/>
            <a:ext cx="7743463" cy="1325563"/>
          </a:xfrm>
        </p:spPr>
        <p:txBody>
          <a:bodyPr/>
          <a:lstStyle/>
          <a:p>
            <a:r>
              <a:rPr lang="es-ES" dirty="0" err="1" smtClean="0"/>
              <a:t>Shortest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to a </a:t>
            </a:r>
            <a:r>
              <a:rPr lang="es-ES" dirty="0" err="1" smtClean="0"/>
              <a:t>node</a:t>
            </a:r>
            <a:endParaRPr lang="en-GB" dirty="0"/>
          </a:p>
        </p:txBody>
      </p:sp>
      <p:sp>
        <p:nvSpPr>
          <p:cNvPr id="5" name="Rectángulo redondeado 4"/>
          <p:cNvSpPr/>
          <p:nvPr/>
        </p:nvSpPr>
        <p:spPr>
          <a:xfrm>
            <a:off x="1115568" y="3221908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A,0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redondeado 5"/>
              <p:cNvSpPr/>
              <p:nvPr/>
            </p:nvSpPr>
            <p:spPr>
              <a:xfrm>
                <a:off x="2913888" y="3221908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B,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Rectángulo redondead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888" y="3221908"/>
                <a:ext cx="850392" cy="548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redondeado 6"/>
              <p:cNvSpPr/>
              <p:nvPr/>
            </p:nvSpPr>
            <p:spPr>
              <a:xfrm>
                <a:off x="4712208" y="3221908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D,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Rectángulo redondead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208" y="3221908"/>
                <a:ext cx="850392" cy="5486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redondeado 7"/>
              <p:cNvSpPr/>
              <p:nvPr/>
            </p:nvSpPr>
            <p:spPr>
              <a:xfrm>
                <a:off x="2913888" y="4407580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Rectángulo redondead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888" y="4407580"/>
                <a:ext cx="850392" cy="5486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9"/>
          <p:cNvCxnSpPr>
            <a:stCxn id="5" idx="3"/>
            <a:endCxn id="6" idx="1"/>
          </p:cNvCxnSpPr>
          <p:nvPr/>
        </p:nvCxnSpPr>
        <p:spPr>
          <a:xfrm>
            <a:off x="1965960" y="3496228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289081" y="3145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3764280" y="3496228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4087401" y="3145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n-GB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596351" y="440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7" name="Conector curvado 16"/>
          <p:cNvCxnSpPr>
            <a:stCxn id="8" idx="3"/>
            <a:endCxn id="7" idx="2"/>
          </p:cNvCxnSpPr>
          <p:nvPr/>
        </p:nvCxnSpPr>
        <p:spPr>
          <a:xfrm flipV="1">
            <a:off x="3764280" y="3770548"/>
            <a:ext cx="1373124" cy="9113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3037398" y="3902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n-GB" dirty="0"/>
          </a:p>
        </p:txBody>
      </p:sp>
      <p:cxnSp>
        <p:nvCxnSpPr>
          <p:cNvPr id="19" name="Conector recto de flecha 18"/>
          <p:cNvCxnSpPr>
            <a:stCxn id="8" idx="0"/>
          </p:cNvCxnSpPr>
          <p:nvPr/>
        </p:nvCxnSpPr>
        <p:spPr>
          <a:xfrm flipV="1">
            <a:off x="3339084" y="3770548"/>
            <a:ext cx="0" cy="63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5" idx="2"/>
            <a:endCxn id="8" idx="1"/>
          </p:cNvCxnSpPr>
          <p:nvPr/>
        </p:nvCxnSpPr>
        <p:spPr>
          <a:xfrm rot="16200000" flipH="1">
            <a:off x="1771650" y="3539662"/>
            <a:ext cx="911352" cy="137312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1991918" y="4468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336184" y="2641983"/>
                <a:ext cx="4855816" cy="42165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val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graph.mapVertices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(id, _) =&gt;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 == source) </a:t>
                </a:r>
                <a:r>
                  <a:rPr lang="en-GB" sz="1400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GB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14:m>
                  <m:oMath xmlns:m="http://schemas.openxmlformats.org/officeDocument/2006/math">
                    <m:r>
                      <a:rPr lang="en-GB" sz="16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(id: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VertexId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min(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sendMsg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(t: Triplet) = {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{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{ }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mergMsg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(a: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b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min(a, b) 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/>
                </a:r>
                <a:b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initialGraph.pregel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  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vProg,sendMsg,mergeMsg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84" y="2641983"/>
                <a:ext cx="4855816" cy="4216539"/>
              </a:xfrm>
              <a:prstGeom prst="rect">
                <a:avLst/>
              </a:prstGeom>
              <a:blipFill>
                <a:blip r:embed="rId6"/>
                <a:stretch>
                  <a:fillRect l="-250" b="-4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1115568" y="2224126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initialGraph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08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6299"/>
            <a:ext cx="10515600" cy="1325563"/>
          </a:xfrm>
        </p:spPr>
        <p:txBody>
          <a:bodyPr/>
          <a:lstStyle/>
          <a:p>
            <a:r>
              <a:rPr lang="es-ES" dirty="0" err="1" smtClean="0"/>
              <a:t>Shortest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to a </a:t>
            </a:r>
            <a:r>
              <a:rPr lang="es-ES" dirty="0" err="1" smtClean="0"/>
              <a:t>node</a:t>
            </a:r>
            <a:endParaRPr lang="en-GB" dirty="0"/>
          </a:p>
        </p:txBody>
      </p:sp>
      <p:sp>
        <p:nvSpPr>
          <p:cNvPr id="5" name="Rectángulo redondeado 4"/>
          <p:cNvSpPr/>
          <p:nvPr/>
        </p:nvSpPr>
        <p:spPr>
          <a:xfrm>
            <a:off x="1197864" y="1518407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A,0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redondeado 5"/>
              <p:cNvSpPr/>
              <p:nvPr/>
            </p:nvSpPr>
            <p:spPr>
              <a:xfrm>
                <a:off x="2996184" y="1518407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B,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Rectángulo redondead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184" y="1518407"/>
                <a:ext cx="850392" cy="548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redondeado 6"/>
              <p:cNvSpPr/>
              <p:nvPr/>
            </p:nvSpPr>
            <p:spPr>
              <a:xfrm>
                <a:off x="4794504" y="1518407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D,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Rectángulo redondead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04" y="1518407"/>
                <a:ext cx="850392" cy="5486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redondeado 7"/>
              <p:cNvSpPr/>
              <p:nvPr/>
            </p:nvSpPr>
            <p:spPr>
              <a:xfrm>
                <a:off x="2996184" y="2704079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Rectángulo redondead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184" y="2704079"/>
                <a:ext cx="850392" cy="5486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9"/>
          <p:cNvCxnSpPr>
            <a:stCxn id="5" idx="3"/>
            <a:endCxn id="6" idx="1"/>
          </p:cNvCxnSpPr>
          <p:nvPr/>
        </p:nvCxnSpPr>
        <p:spPr>
          <a:xfrm>
            <a:off x="2048256" y="1792727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371377" y="14416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3846576" y="1792727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4169697" y="14416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n-GB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678647" y="2704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7" name="Conector curvado 16"/>
          <p:cNvCxnSpPr>
            <a:stCxn id="8" idx="3"/>
            <a:endCxn id="7" idx="2"/>
          </p:cNvCxnSpPr>
          <p:nvPr/>
        </p:nvCxnSpPr>
        <p:spPr>
          <a:xfrm flipV="1">
            <a:off x="3846576" y="2067047"/>
            <a:ext cx="1373124" cy="9113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3119694" y="21993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n-GB" dirty="0"/>
          </a:p>
        </p:txBody>
      </p:sp>
      <p:cxnSp>
        <p:nvCxnSpPr>
          <p:cNvPr id="19" name="Conector recto de flecha 18"/>
          <p:cNvCxnSpPr>
            <a:stCxn id="8" idx="0"/>
          </p:cNvCxnSpPr>
          <p:nvPr/>
        </p:nvCxnSpPr>
        <p:spPr>
          <a:xfrm flipV="1">
            <a:off x="3421380" y="2067047"/>
            <a:ext cx="0" cy="63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5" idx="2"/>
            <a:endCxn id="8" idx="1"/>
          </p:cNvCxnSpPr>
          <p:nvPr/>
        </p:nvCxnSpPr>
        <p:spPr>
          <a:xfrm rot="16200000" flipH="1">
            <a:off x="1853946" y="1836161"/>
            <a:ext cx="911352" cy="137312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2074214" y="27650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GB" dirty="0"/>
          </a:p>
        </p:txBody>
      </p:sp>
      <p:sp>
        <p:nvSpPr>
          <p:cNvPr id="3" name="CuadroTexto 2"/>
          <p:cNvSpPr txBox="1"/>
          <p:nvPr/>
        </p:nvSpPr>
        <p:spPr>
          <a:xfrm>
            <a:off x="2996184" y="3388504"/>
            <a:ext cx="109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Messages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(B, 5)</a:t>
            </a:r>
          </a:p>
          <a:p>
            <a:r>
              <a:rPr lang="es-ES" dirty="0"/>
              <a:t> </a:t>
            </a:r>
            <a:r>
              <a:rPr lang="es-ES" dirty="0" smtClean="0"/>
              <a:t> (C, 3)</a:t>
            </a:r>
            <a:endParaRPr lang="en-GB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203149" y="4537478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A,0</a:t>
            </a:r>
            <a:endParaRPr lang="en-GB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3001469" y="4537478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5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redondeado 22"/>
              <p:cNvSpPr/>
              <p:nvPr/>
            </p:nvSpPr>
            <p:spPr>
              <a:xfrm>
                <a:off x="4799789" y="4537478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D,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3" name="Rectángulo redondead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89" y="4537478"/>
                <a:ext cx="850392" cy="54864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redondeado 23"/>
              <p:cNvSpPr/>
              <p:nvPr/>
            </p:nvSpPr>
            <p:spPr>
              <a:xfrm>
                <a:off x="3001469" y="5723150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Rectángulo redondead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69" y="5723150"/>
                <a:ext cx="850392" cy="54864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de flecha 26"/>
          <p:cNvCxnSpPr>
            <a:stCxn id="20" idx="3"/>
            <a:endCxn id="21" idx="1"/>
          </p:cNvCxnSpPr>
          <p:nvPr/>
        </p:nvCxnSpPr>
        <p:spPr>
          <a:xfrm>
            <a:off x="2053541" y="4811798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2376662" y="4460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3851861" y="4811798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4174982" y="4460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n-GB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683932" y="5723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32" name="Conector curvado 31"/>
          <p:cNvCxnSpPr>
            <a:stCxn id="24" idx="3"/>
            <a:endCxn id="23" idx="2"/>
          </p:cNvCxnSpPr>
          <p:nvPr/>
        </p:nvCxnSpPr>
        <p:spPr>
          <a:xfrm flipV="1">
            <a:off x="3851861" y="5086118"/>
            <a:ext cx="1373124" cy="9113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3124979" y="5218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n-GB" dirty="0"/>
          </a:p>
        </p:txBody>
      </p:sp>
      <p:cxnSp>
        <p:nvCxnSpPr>
          <p:cNvPr id="34" name="Conector recto de flecha 33"/>
          <p:cNvCxnSpPr>
            <a:stCxn id="24" idx="0"/>
          </p:cNvCxnSpPr>
          <p:nvPr/>
        </p:nvCxnSpPr>
        <p:spPr>
          <a:xfrm flipV="1">
            <a:off x="3426665" y="5086118"/>
            <a:ext cx="0" cy="63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curvado 34"/>
          <p:cNvCxnSpPr>
            <a:stCxn id="20" idx="2"/>
            <a:endCxn id="24" idx="1"/>
          </p:cNvCxnSpPr>
          <p:nvPr/>
        </p:nvCxnSpPr>
        <p:spPr>
          <a:xfrm rot="16200000" flipH="1">
            <a:off x="1859231" y="4855232"/>
            <a:ext cx="911352" cy="137312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2079499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/>
              <p:cNvSpPr txBox="1"/>
              <p:nvPr/>
            </p:nvSpPr>
            <p:spPr>
              <a:xfrm>
                <a:off x="7336184" y="2641983"/>
                <a:ext cx="4855816" cy="42165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val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graph.mapVertices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(id, _) =&gt;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 == source) </a:t>
                </a:r>
                <a:r>
                  <a:rPr lang="en-GB" sz="1400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GB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14:m>
                  <m:oMath xmlns:m="http://schemas.openxmlformats.org/officeDocument/2006/math">
                    <m:r>
                      <a:rPr lang="en-GB" sz="16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(id: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VertexId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min(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sendMsg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(t: Triplet) = {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{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{ }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mergMsg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(a: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min(a, b) 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/>
                </a:r>
                <a:b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initialGraph.pregel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  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vProg,sendMsg,mergeMsg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Cuadro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84" y="2641983"/>
                <a:ext cx="4855816" cy="4216539"/>
              </a:xfrm>
              <a:prstGeom prst="rect">
                <a:avLst/>
              </a:prstGeom>
              <a:blipFill>
                <a:blip r:embed="rId7"/>
                <a:stretch>
                  <a:fillRect l="-250" b="-4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de flecha 38"/>
          <p:cNvCxnSpPr>
            <a:stCxn id="11" idx="2"/>
            <a:endCxn id="3" idx="1"/>
          </p:cNvCxnSpPr>
          <p:nvPr/>
        </p:nvCxnSpPr>
        <p:spPr>
          <a:xfrm rot="16200000" flipH="1">
            <a:off x="1739625" y="2593610"/>
            <a:ext cx="2039154" cy="473964"/>
          </a:xfrm>
          <a:prstGeom prst="bentConnector2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38"/>
          <p:cNvCxnSpPr>
            <a:stCxn id="25" idx="2"/>
            <a:endCxn id="44" idx="1"/>
          </p:cNvCxnSpPr>
          <p:nvPr/>
        </p:nvCxnSpPr>
        <p:spPr>
          <a:xfrm rot="16200000" flipH="1">
            <a:off x="2084585" y="3274843"/>
            <a:ext cx="1000867" cy="719922"/>
          </a:xfrm>
          <a:prstGeom prst="bentConnector2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2944979" y="4013929"/>
            <a:ext cx="160020" cy="242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22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21" grpId="0" animBg="1"/>
      <p:bldP spid="23" grpId="0" animBg="1"/>
      <p:bldP spid="24" grpId="0" animBg="1"/>
      <p:bldP spid="28" grpId="0"/>
      <p:bldP spid="30" grpId="0"/>
      <p:bldP spid="31" grpId="0"/>
      <p:bldP spid="3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041841" y="3204778"/>
            <a:ext cx="1205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Messages</a:t>
            </a:r>
            <a:r>
              <a:rPr lang="es-ES" dirty="0" smtClean="0"/>
              <a:t>  </a:t>
            </a:r>
          </a:p>
          <a:p>
            <a:r>
              <a:rPr lang="es-ES" dirty="0"/>
              <a:t> </a:t>
            </a:r>
            <a:r>
              <a:rPr lang="es-ES" dirty="0" smtClean="0"/>
              <a:t>(B, 4)</a:t>
            </a:r>
          </a:p>
          <a:p>
            <a:r>
              <a:rPr lang="es-ES" dirty="0" smtClean="0"/>
              <a:t> (D, 7)</a:t>
            </a:r>
          </a:p>
          <a:p>
            <a:r>
              <a:rPr lang="es-ES" dirty="0"/>
              <a:t> </a:t>
            </a:r>
            <a:r>
              <a:rPr lang="es-ES" dirty="0" smtClean="0"/>
              <a:t>(D, 8)</a:t>
            </a:r>
            <a:endParaRPr lang="en-GB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554"/>
            <a:ext cx="10515600" cy="1325563"/>
          </a:xfrm>
        </p:spPr>
        <p:txBody>
          <a:bodyPr/>
          <a:lstStyle/>
          <a:p>
            <a:r>
              <a:rPr lang="es-ES" dirty="0" err="1" smtClean="0"/>
              <a:t>Shortest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to a </a:t>
            </a:r>
            <a:r>
              <a:rPr lang="es-ES" dirty="0" err="1" smtClean="0"/>
              <a:t>node</a:t>
            </a:r>
            <a:endParaRPr lang="en-GB" dirty="0"/>
          </a:p>
        </p:txBody>
      </p:sp>
      <p:sp>
        <p:nvSpPr>
          <p:cNvPr id="5" name="Rectángulo redondeado 4"/>
          <p:cNvSpPr/>
          <p:nvPr/>
        </p:nvSpPr>
        <p:spPr>
          <a:xfrm>
            <a:off x="1197864" y="1518407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A,0</a:t>
            </a:r>
            <a:endParaRPr lang="en-GB" dirty="0"/>
          </a:p>
        </p:txBody>
      </p:sp>
      <p:sp>
        <p:nvSpPr>
          <p:cNvPr id="6" name="Rectángulo redondeado 5"/>
          <p:cNvSpPr/>
          <p:nvPr/>
        </p:nvSpPr>
        <p:spPr>
          <a:xfrm>
            <a:off x="2996184" y="1518407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5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redondeado 6"/>
              <p:cNvSpPr/>
              <p:nvPr/>
            </p:nvSpPr>
            <p:spPr>
              <a:xfrm>
                <a:off x="4794504" y="1518407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D,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Rectángulo redondead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04" y="1518407"/>
                <a:ext cx="850392" cy="548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redondeado 7"/>
          <p:cNvSpPr/>
          <p:nvPr/>
        </p:nvSpPr>
        <p:spPr>
          <a:xfrm>
            <a:off x="2996184" y="2704079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3</a:t>
            </a:r>
            <a:endParaRPr lang="en-GB" dirty="0"/>
          </a:p>
        </p:txBody>
      </p:sp>
      <p:cxnSp>
        <p:nvCxnSpPr>
          <p:cNvPr id="10" name="Conector recto de flecha 9"/>
          <p:cNvCxnSpPr>
            <a:stCxn id="5" idx="3"/>
            <a:endCxn id="6" idx="1"/>
          </p:cNvCxnSpPr>
          <p:nvPr/>
        </p:nvCxnSpPr>
        <p:spPr>
          <a:xfrm>
            <a:off x="2048256" y="1792727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371377" y="14416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3846576" y="1792727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4169697" y="14416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n-GB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678647" y="2704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7" name="Conector curvado 16"/>
          <p:cNvCxnSpPr>
            <a:stCxn id="8" idx="3"/>
            <a:endCxn id="7" idx="2"/>
          </p:cNvCxnSpPr>
          <p:nvPr/>
        </p:nvCxnSpPr>
        <p:spPr>
          <a:xfrm flipV="1">
            <a:off x="3846576" y="2067047"/>
            <a:ext cx="1373124" cy="9113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3119694" y="21993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n-GB" dirty="0"/>
          </a:p>
        </p:txBody>
      </p:sp>
      <p:cxnSp>
        <p:nvCxnSpPr>
          <p:cNvPr id="19" name="Conector recto de flecha 18"/>
          <p:cNvCxnSpPr>
            <a:stCxn id="8" idx="0"/>
          </p:cNvCxnSpPr>
          <p:nvPr/>
        </p:nvCxnSpPr>
        <p:spPr>
          <a:xfrm flipV="1">
            <a:off x="3421380" y="2067047"/>
            <a:ext cx="0" cy="63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5" idx="2"/>
            <a:endCxn id="8" idx="1"/>
          </p:cNvCxnSpPr>
          <p:nvPr/>
        </p:nvCxnSpPr>
        <p:spPr>
          <a:xfrm rot="16200000" flipH="1">
            <a:off x="1853946" y="1836161"/>
            <a:ext cx="911352" cy="137312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2074214" y="27650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336184" y="2635780"/>
                <a:ext cx="4855816" cy="42165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val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graph.mapVertices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(id, _) =&gt;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 == source) </a:t>
                </a:r>
                <a:r>
                  <a:rPr lang="en-GB" sz="1400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GB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14:m>
                  <m:oMath xmlns:m="http://schemas.openxmlformats.org/officeDocument/2006/math">
                    <m:r>
                      <a:rPr lang="en-GB" sz="16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(id: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VertexId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min(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sendMsg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(t: Triplet) = {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{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{ }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mergMsg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(a: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min(a, b) 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/>
                </a:r>
                <a:b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initialGraph.pregel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  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vProg,sendMsg,mergeMsg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84" y="2635780"/>
                <a:ext cx="4855816" cy="4216539"/>
              </a:xfrm>
              <a:prstGeom prst="rect">
                <a:avLst/>
              </a:prstGeom>
              <a:blipFill>
                <a:blip r:embed="rId4"/>
                <a:stretch>
                  <a:fillRect l="-250" b="-4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ángulo redondeado 19"/>
          <p:cNvSpPr/>
          <p:nvPr/>
        </p:nvSpPr>
        <p:spPr>
          <a:xfrm>
            <a:off x="1203149" y="4537478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A,0</a:t>
            </a:r>
            <a:endParaRPr lang="en-GB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3001469" y="4537478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4</a:t>
            </a:r>
            <a:endParaRPr lang="en-GB" dirty="0"/>
          </a:p>
        </p:txBody>
      </p:sp>
      <p:sp>
        <p:nvSpPr>
          <p:cNvPr id="23" name="Rectángulo redondeado 22"/>
          <p:cNvSpPr/>
          <p:nvPr/>
        </p:nvSpPr>
        <p:spPr>
          <a:xfrm>
            <a:off x="4799789" y="4537478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7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redondeado 23"/>
              <p:cNvSpPr/>
              <p:nvPr/>
            </p:nvSpPr>
            <p:spPr>
              <a:xfrm>
                <a:off x="3001469" y="5723150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Rectángulo redondead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69" y="5723150"/>
                <a:ext cx="850392" cy="5486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de flecha 26"/>
          <p:cNvCxnSpPr>
            <a:stCxn id="20" idx="3"/>
            <a:endCxn id="21" idx="1"/>
          </p:cNvCxnSpPr>
          <p:nvPr/>
        </p:nvCxnSpPr>
        <p:spPr>
          <a:xfrm>
            <a:off x="2053541" y="4811798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2376662" y="4460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3851861" y="4811798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4174982" y="4460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n-GB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683932" y="5723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32" name="Conector curvado 31"/>
          <p:cNvCxnSpPr>
            <a:stCxn id="24" idx="3"/>
            <a:endCxn id="23" idx="2"/>
          </p:cNvCxnSpPr>
          <p:nvPr/>
        </p:nvCxnSpPr>
        <p:spPr>
          <a:xfrm flipV="1">
            <a:off x="3851861" y="5086118"/>
            <a:ext cx="1373124" cy="9113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3124979" y="5218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n-GB" dirty="0"/>
          </a:p>
        </p:txBody>
      </p:sp>
      <p:cxnSp>
        <p:nvCxnSpPr>
          <p:cNvPr id="34" name="Conector recto de flecha 33"/>
          <p:cNvCxnSpPr>
            <a:stCxn id="24" idx="0"/>
          </p:cNvCxnSpPr>
          <p:nvPr/>
        </p:nvCxnSpPr>
        <p:spPr>
          <a:xfrm flipV="1">
            <a:off x="3426665" y="5086118"/>
            <a:ext cx="0" cy="63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curvado 34"/>
          <p:cNvCxnSpPr>
            <a:stCxn id="20" idx="2"/>
            <a:endCxn id="24" idx="1"/>
          </p:cNvCxnSpPr>
          <p:nvPr/>
        </p:nvCxnSpPr>
        <p:spPr>
          <a:xfrm rot="16200000" flipH="1">
            <a:off x="1859231" y="4855232"/>
            <a:ext cx="911352" cy="137312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2079499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GB" dirty="0"/>
          </a:p>
        </p:txBody>
      </p:sp>
      <p:cxnSp>
        <p:nvCxnSpPr>
          <p:cNvPr id="38" name="Conector recto de flecha 38"/>
          <p:cNvCxnSpPr>
            <a:stCxn id="18" idx="2"/>
            <a:endCxn id="39" idx="3"/>
          </p:cNvCxnSpPr>
          <p:nvPr/>
        </p:nvCxnSpPr>
        <p:spPr>
          <a:xfrm rot="5400000">
            <a:off x="2516864" y="2878510"/>
            <a:ext cx="1063479" cy="443869"/>
          </a:xfrm>
          <a:prstGeom prst="bentConnector2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/>
          <p:cNvSpPr/>
          <p:nvPr/>
        </p:nvSpPr>
        <p:spPr>
          <a:xfrm>
            <a:off x="2666648" y="3510875"/>
            <a:ext cx="160020" cy="242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Conector recto de flecha 38"/>
          <p:cNvCxnSpPr>
            <a:stCxn id="13" idx="2"/>
            <a:endCxn id="45" idx="3"/>
          </p:cNvCxnSpPr>
          <p:nvPr/>
        </p:nvCxnSpPr>
        <p:spPr>
          <a:xfrm rot="5400000">
            <a:off x="2524123" y="2113560"/>
            <a:ext cx="2098963" cy="1493872"/>
          </a:xfrm>
          <a:prstGeom prst="bentConnector2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/>
          <p:cNvSpPr/>
          <p:nvPr/>
        </p:nvSpPr>
        <p:spPr>
          <a:xfrm>
            <a:off x="2666648" y="3788669"/>
            <a:ext cx="160020" cy="242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ángulo 56"/>
          <p:cNvSpPr/>
          <p:nvPr/>
        </p:nvSpPr>
        <p:spPr>
          <a:xfrm>
            <a:off x="2701630" y="4022424"/>
            <a:ext cx="160020" cy="242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Conector recto de flecha 38"/>
          <p:cNvCxnSpPr>
            <a:stCxn id="15" idx="2"/>
          </p:cNvCxnSpPr>
          <p:nvPr/>
        </p:nvCxnSpPr>
        <p:spPr>
          <a:xfrm rot="5400000">
            <a:off x="3270107" y="2629972"/>
            <a:ext cx="1115945" cy="2002823"/>
          </a:xfrm>
          <a:prstGeom prst="bentConnector2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1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21" grpId="0" animBg="1"/>
      <p:bldP spid="23" grpId="0" animBg="1"/>
      <p:bldP spid="24" grpId="0" animBg="1"/>
      <p:bldP spid="28" grpId="0"/>
      <p:bldP spid="30" grpId="0"/>
      <p:bldP spid="31" grpId="0"/>
      <p:bldP spid="33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6867"/>
            <a:ext cx="10515600" cy="1325563"/>
          </a:xfrm>
        </p:spPr>
        <p:txBody>
          <a:bodyPr/>
          <a:lstStyle/>
          <a:p>
            <a:r>
              <a:rPr lang="es-ES" dirty="0" err="1" smtClean="0"/>
              <a:t>Shortest</a:t>
            </a:r>
            <a:r>
              <a:rPr lang="es-ES" dirty="0" smtClean="0"/>
              <a:t> </a:t>
            </a:r>
            <a:r>
              <a:rPr lang="es-ES" dirty="0" err="1" smtClean="0"/>
              <a:t>path</a:t>
            </a:r>
            <a:r>
              <a:rPr lang="es-ES" dirty="0" smtClean="0"/>
              <a:t> to a </a:t>
            </a:r>
            <a:r>
              <a:rPr lang="es-ES" dirty="0" err="1" smtClean="0"/>
              <a:t>node</a:t>
            </a:r>
            <a:endParaRPr lang="en-GB" dirty="0"/>
          </a:p>
        </p:txBody>
      </p:sp>
      <p:sp>
        <p:nvSpPr>
          <p:cNvPr id="5" name="Rectángulo redondeado 4"/>
          <p:cNvSpPr/>
          <p:nvPr/>
        </p:nvSpPr>
        <p:spPr>
          <a:xfrm>
            <a:off x="1197864" y="1518407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A,0</a:t>
            </a:r>
            <a:endParaRPr lang="en-GB" dirty="0"/>
          </a:p>
        </p:txBody>
      </p:sp>
      <p:sp>
        <p:nvSpPr>
          <p:cNvPr id="6" name="Rectángulo redondeado 5"/>
          <p:cNvSpPr/>
          <p:nvPr/>
        </p:nvSpPr>
        <p:spPr>
          <a:xfrm>
            <a:off x="2996184" y="1518407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4</a:t>
            </a:r>
            <a:endParaRPr lang="en-GB" dirty="0"/>
          </a:p>
        </p:txBody>
      </p:sp>
      <p:sp>
        <p:nvSpPr>
          <p:cNvPr id="7" name="Rectángulo redondeado 6"/>
          <p:cNvSpPr/>
          <p:nvPr/>
        </p:nvSpPr>
        <p:spPr>
          <a:xfrm>
            <a:off x="4794504" y="1518407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7</a:t>
            </a:r>
            <a:endParaRPr lang="en-GB" dirty="0"/>
          </a:p>
        </p:txBody>
      </p:sp>
      <p:sp>
        <p:nvSpPr>
          <p:cNvPr id="8" name="Rectángulo redondeado 7"/>
          <p:cNvSpPr/>
          <p:nvPr/>
        </p:nvSpPr>
        <p:spPr>
          <a:xfrm>
            <a:off x="2996184" y="2704079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3</a:t>
            </a:r>
            <a:endParaRPr lang="en-GB" dirty="0"/>
          </a:p>
        </p:txBody>
      </p:sp>
      <p:cxnSp>
        <p:nvCxnSpPr>
          <p:cNvPr id="10" name="Conector recto de flecha 9"/>
          <p:cNvCxnSpPr>
            <a:stCxn id="5" idx="3"/>
            <a:endCxn id="6" idx="1"/>
          </p:cNvCxnSpPr>
          <p:nvPr/>
        </p:nvCxnSpPr>
        <p:spPr>
          <a:xfrm>
            <a:off x="2048256" y="1792727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371377" y="14416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3846576" y="1792727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4169697" y="14416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n-GB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678647" y="2704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17" name="Conector curvado 16"/>
          <p:cNvCxnSpPr>
            <a:stCxn id="8" idx="3"/>
            <a:endCxn id="7" idx="2"/>
          </p:cNvCxnSpPr>
          <p:nvPr/>
        </p:nvCxnSpPr>
        <p:spPr>
          <a:xfrm flipV="1">
            <a:off x="3846576" y="2067047"/>
            <a:ext cx="1373124" cy="9113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3119694" y="21993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n-GB" dirty="0"/>
          </a:p>
        </p:txBody>
      </p:sp>
      <p:cxnSp>
        <p:nvCxnSpPr>
          <p:cNvPr id="19" name="Conector recto de flecha 18"/>
          <p:cNvCxnSpPr>
            <a:stCxn id="8" idx="0"/>
          </p:cNvCxnSpPr>
          <p:nvPr/>
        </p:nvCxnSpPr>
        <p:spPr>
          <a:xfrm flipV="1">
            <a:off x="3421380" y="2067047"/>
            <a:ext cx="0" cy="63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>
            <a:stCxn id="5" idx="2"/>
            <a:endCxn id="8" idx="1"/>
          </p:cNvCxnSpPr>
          <p:nvPr/>
        </p:nvCxnSpPr>
        <p:spPr>
          <a:xfrm rot="16200000" flipH="1">
            <a:off x="1853946" y="1836161"/>
            <a:ext cx="911352" cy="137312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2074214" y="27650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336184" y="2641461"/>
                <a:ext cx="4855816" cy="42165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val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graph.mapVertices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(id, _) =&gt;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(id == source) </a:t>
                </a:r>
                <a:r>
                  <a:rPr lang="en-GB" sz="1400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GB" sz="1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= </a:t>
                </a:r>
                <a14:m>
                  <m:oMath xmlns:m="http://schemas.openxmlformats.org/officeDocument/2006/math">
                    <m:r>
                      <a:rPr lang="en-GB" sz="16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4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(id: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VertexId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min(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sendMsg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(t: Triplet) = {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{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(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t.dstId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t.srcAttr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+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t.attr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</a:t>
                </a:r>
                <a:endParaRPr lang="en-GB" sz="1400" dirty="0" smtClean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</a:t>
                </a:r>
                <a:r>
                  <a:rPr lang="en-GB" sz="1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else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{ }</a:t>
                </a:r>
              </a:p>
              <a:p>
                <a:endParaRPr lang="en-GB" sz="1400" dirty="0" smtClean="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  <a:p>
                <a:r>
                  <a:rPr lang="en-GB" sz="1400" dirty="0" err="1" smtClean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mergMsg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(a: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 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b: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GB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min(a, b) 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/>
                </a:r>
                <a:b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initialGraph.pregel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initialMsg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  (</a:t>
                </a:r>
                <a:r>
                  <a:rPr lang="en-GB" sz="1400" dirty="0" err="1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vProg,sendMsg,mergeMsg</a:t>
                </a:r>
                <a:r>
                  <a:rPr lang="en-GB" sz="14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  <a:endParaRPr lang="en-GB" sz="1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84" y="2641461"/>
                <a:ext cx="4855816" cy="4216539"/>
              </a:xfrm>
              <a:prstGeom prst="rect">
                <a:avLst/>
              </a:prstGeom>
              <a:blipFill>
                <a:blip r:embed="rId2"/>
                <a:stretch>
                  <a:fillRect l="-250" b="-4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2170877" y="3335897"/>
            <a:ext cx="171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Messages</a:t>
            </a:r>
            <a:r>
              <a:rPr lang="es-ES" dirty="0" smtClean="0"/>
              <a:t>  (D, 6)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1203149" y="4537478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A,0</a:t>
            </a:r>
            <a:endParaRPr lang="en-GB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3001469" y="4537478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4</a:t>
            </a:r>
            <a:endParaRPr lang="en-GB" dirty="0"/>
          </a:p>
        </p:txBody>
      </p:sp>
      <p:sp>
        <p:nvSpPr>
          <p:cNvPr id="23" name="Rectángulo redondeado 22"/>
          <p:cNvSpPr/>
          <p:nvPr/>
        </p:nvSpPr>
        <p:spPr>
          <a:xfrm>
            <a:off x="4799789" y="4537478"/>
            <a:ext cx="850392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D,</a:t>
            </a:r>
            <a:r>
              <a:rPr lang="en-GB" b="1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ea typeface="Cambria Math" panose="02040503050406030204" pitchFamily="18" charset="0"/>
              </a:rPr>
              <a:t>6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redondeado 23"/>
              <p:cNvSpPr/>
              <p:nvPr/>
            </p:nvSpPr>
            <p:spPr>
              <a:xfrm>
                <a:off x="3001469" y="5723150"/>
                <a:ext cx="850392" cy="5486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C,</a:t>
                </a:r>
                <a:r>
                  <a:rPr lang="en-GB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Rectángulo redondead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469" y="5723150"/>
                <a:ext cx="850392" cy="5486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de flecha 26"/>
          <p:cNvCxnSpPr>
            <a:stCxn id="20" idx="3"/>
            <a:endCxn id="21" idx="1"/>
          </p:cNvCxnSpPr>
          <p:nvPr/>
        </p:nvCxnSpPr>
        <p:spPr>
          <a:xfrm>
            <a:off x="2053541" y="4811798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2376662" y="4460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3851861" y="4811798"/>
            <a:ext cx="947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4174982" y="4460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n-GB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683932" y="5723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n-GB" dirty="0"/>
          </a:p>
        </p:txBody>
      </p:sp>
      <p:cxnSp>
        <p:nvCxnSpPr>
          <p:cNvPr id="32" name="Conector curvado 31"/>
          <p:cNvCxnSpPr>
            <a:stCxn id="24" idx="3"/>
            <a:endCxn id="23" idx="2"/>
          </p:cNvCxnSpPr>
          <p:nvPr/>
        </p:nvCxnSpPr>
        <p:spPr>
          <a:xfrm flipV="1">
            <a:off x="3851861" y="5086118"/>
            <a:ext cx="1373124" cy="9113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3124979" y="5218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n-GB" dirty="0"/>
          </a:p>
        </p:txBody>
      </p:sp>
      <p:cxnSp>
        <p:nvCxnSpPr>
          <p:cNvPr id="34" name="Conector recto de flecha 33"/>
          <p:cNvCxnSpPr>
            <a:stCxn id="24" idx="0"/>
          </p:cNvCxnSpPr>
          <p:nvPr/>
        </p:nvCxnSpPr>
        <p:spPr>
          <a:xfrm flipV="1">
            <a:off x="3426665" y="5086118"/>
            <a:ext cx="0" cy="63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curvado 34"/>
          <p:cNvCxnSpPr>
            <a:stCxn id="20" idx="2"/>
            <a:endCxn id="24" idx="1"/>
          </p:cNvCxnSpPr>
          <p:nvPr/>
        </p:nvCxnSpPr>
        <p:spPr>
          <a:xfrm rot="16200000" flipH="1">
            <a:off x="1859231" y="4855232"/>
            <a:ext cx="911352" cy="137312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2079499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GB" dirty="0"/>
          </a:p>
        </p:txBody>
      </p:sp>
      <p:cxnSp>
        <p:nvCxnSpPr>
          <p:cNvPr id="38" name="Conector recto de flecha 38"/>
          <p:cNvCxnSpPr>
            <a:stCxn id="13" idx="2"/>
            <a:endCxn id="3" idx="3"/>
          </p:cNvCxnSpPr>
          <p:nvPr/>
        </p:nvCxnSpPr>
        <p:spPr>
          <a:xfrm rot="5400000">
            <a:off x="3246233" y="2446256"/>
            <a:ext cx="1709548" cy="439067"/>
          </a:xfrm>
          <a:prstGeom prst="bentConnector2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1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21" grpId="0" animBg="1"/>
      <p:bldP spid="23" grpId="0" animBg="1"/>
      <p:bldP spid="24" grpId="0" animBg="1"/>
      <p:bldP spid="28" grpId="0"/>
      <p:bldP spid="30" grpId="0"/>
      <p:bldP spid="31" grpId="0"/>
      <p:bldP spid="33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Idea: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Pregel</a:t>
            </a:r>
            <a:r>
              <a:rPr lang="es-ES" dirty="0" smtClean="0"/>
              <a:t>?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Associate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a status </a:t>
            </a:r>
            <a:r>
              <a:rPr lang="es-ES" dirty="0" err="1" smtClean="0"/>
              <a:t>map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Status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contains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conformance</a:t>
            </a:r>
            <a:r>
              <a:rPr lang="es-ES" dirty="0" smtClean="0"/>
              <a:t> to </a:t>
            </a:r>
            <a:r>
              <a:rPr lang="es-ES" dirty="0" err="1" smtClean="0"/>
              <a:t>shapes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Messages</a:t>
            </a:r>
            <a:r>
              <a:rPr lang="es-ES" dirty="0" smtClean="0"/>
              <a:t> = </a:t>
            </a:r>
          </a:p>
          <a:p>
            <a:pPr marL="914400" lvl="2" indent="0">
              <a:buNone/>
            </a:pPr>
            <a:r>
              <a:rPr lang="es-ES" dirty="0" err="1" smtClean="0"/>
              <a:t>Requests</a:t>
            </a:r>
            <a:r>
              <a:rPr lang="es-ES" dirty="0" smtClean="0"/>
              <a:t> to </a:t>
            </a:r>
            <a:r>
              <a:rPr lang="es-ES" dirty="0" err="1" smtClean="0"/>
              <a:t>validate</a:t>
            </a:r>
            <a:endParaRPr lang="es-ES" dirty="0" smtClean="0"/>
          </a:p>
          <a:p>
            <a:pPr marL="914400" lvl="2" indent="0">
              <a:buNone/>
            </a:pPr>
            <a:r>
              <a:rPr lang="es-ES" dirty="0" err="1" smtClean="0"/>
              <a:t>Request</a:t>
            </a:r>
            <a:r>
              <a:rPr lang="es-ES" dirty="0" smtClean="0"/>
              <a:t> to </a:t>
            </a:r>
            <a:r>
              <a:rPr lang="es-ES" dirty="0" err="1" smtClean="0"/>
              <a:t>wait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neighbours</a:t>
            </a:r>
            <a:endParaRPr lang="es-ES" dirty="0" smtClean="0"/>
          </a:p>
          <a:p>
            <a:pPr marL="914400" lvl="2" indent="0">
              <a:buNone/>
            </a:pP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validated</a:t>
            </a:r>
            <a:r>
              <a:rPr lang="es-ES" dirty="0" smtClean="0"/>
              <a:t>/</a:t>
            </a:r>
            <a:r>
              <a:rPr lang="es-ES" dirty="0" err="1" smtClean="0"/>
              <a:t>failed</a:t>
            </a:r>
            <a:r>
              <a:rPr lang="es-ES" dirty="0" smtClean="0"/>
              <a:t> </a:t>
            </a:r>
            <a:r>
              <a:rPr lang="es-ES" dirty="0" err="1" smtClean="0"/>
              <a:t>neighbours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Initial</a:t>
            </a:r>
            <a:r>
              <a:rPr lang="es-ES" dirty="0" smtClean="0"/>
              <a:t> </a:t>
            </a:r>
            <a:r>
              <a:rPr lang="es-ES" dirty="0" err="1" smtClean="0"/>
              <a:t>message</a:t>
            </a:r>
            <a:r>
              <a:rPr lang="es-ES" dirty="0" smtClean="0"/>
              <a:t> = </a:t>
            </a:r>
            <a:r>
              <a:rPr lang="es-ES" dirty="0" err="1" smtClean="0"/>
              <a:t>request</a:t>
            </a:r>
            <a:r>
              <a:rPr lang="es-ES" dirty="0" smtClean="0"/>
              <a:t> to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>
                <a:latin typeface="Consolas" panose="020B0609020204030204" pitchFamily="49" charset="0"/>
              </a:rPr>
              <a:t>start</a:t>
            </a:r>
            <a:r>
              <a:rPr lang="es-ES" dirty="0" smtClean="0">
                <a:latin typeface="Consolas" panose="020B0609020204030204" pitchFamily="49" charset="0"/>
              </a:rPr>
              <a:t> </a:t>
            </a:r>
            <a:r>
              <a:rPr lang="es-ES" dirty="0" err="1" smtClean="0"/>
              <a:t>shape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In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iteration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collect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neighbours</a:t>
            </a:r>
            <a:r>
              <a:rPr lang="es-ES" dirty="0" smtClean="0"/>
              <a:t> </a:t>
            </a:r>
            <a:r>
              <a:rPr lang="es-ES" dirty="0" err="1" smtClean="0"/>
              <a:t>conformance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 3 </a:t>
            </a:r>
            <a:r>
              <a:rPr lang="es-ES" dirty="0" err="1" smtClean="0"/>
              <a:t>parameters</a:t>
            </a:r>
            <a:endParaRPr lang="es-ES" dirty="0" smtClean="0"/>
          </a:p>
          <a:p>
            <a:pPr marL="914400" lvl="2" indent="0">
              <a:buNone/>
            </a:pPr>
            <a:r>
              <a:rPr lang="es-ES" dirty="0" err="1" smtClean="0"/>
              <a:t>checkLocal</a:t>
            </a:r>
            <a:r>
              <a:rPr lang="es-ES" dirty="0" smtClean="0"/>
              <a:t>: tries to </a:t>
            </a:r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conformance</a:t>
            </a:r>
            <a:r>
              <a:rPr lang="es-ES" dirty="0" smtClean="0"/>
              <a:t> of a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locally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pending</a:t>
            </a:r>
            <a:r>
              <a:rPr lang="es-ES" dirty="0" smtClean="0"/>
              <a:t> </a:t>
            </a:r>
            <a:r>
              <a:rPr lang="es-ES" dirty="0" err="1" smtClean="0"/>
              <a:t>neighbours</a:t>
            </a:r>
            <a:endParaRPr lang="es-ES" dirty="0" smtClean="0"/>
          </a:p>
          <a:p>
            <a:pPr marL="914400" lvl="2" indent="0">
              <a:buNone/>
            </a:pPr>
            <a:r>
              <a:rPr lang="es-ES" dirty="0" err="1" smtClean="0"/>
              <a:t>checkNeighs</a:t>
            </a:r>
            <a:r>
              <a:rPr lang="es-ES" dirty="0" smtClean="0"/>
              <a:t>: </a:t>
            </a:r>
            <a:r>
              <a:rPr lang="es-ES" dirty="0" err="1" smtClean="0"/>
              <a:t>checks</a:t>
            </a:r>
            <a:r>
              <a:rPr lang="es-ES" dirty="0" smtClean="0"/>
              <a:t> </a:t>
            </a:r>
            <a:r>
              <a:rPr lang="es-ES" dirty="0" err="1" smtClean="0"/>
              <a:t>neighbours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regular </a:t>
            </a:r>
            <a:r>
              <a:rPr lang="es-ES" dirty="0" err="1" smtClean="0"/>
              <a:t>expression</a:t>
            </a:r>
            <a:r>
              <a:rPr lang="es-ES" dirty="0" smtClean="0"/>
              <a:t> </a:t>
            </a:r>
            <a:r>
              <a:rPr lang="es-ES" dirty="0" err="1" smtClean="0"/>
              <a:t>defined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a </a:t>
            </a:r>
            <a:r>
              <a:rPr lang="es-ES" dirty="0" err="1" smtClean="0"/>
              <a:t>shape</a:t>
            </a:r>
            <a:endParaRPr lang="es-ES" dirty="0" smtClean="0"/>
          </a:p>
          <a:p>
            <a:pPr marL="914400" lvl="2" indent="0">
              <a:buNone/>
            </a:pPr>
            <a:r>
              <a:rPr lang="es-ES" dirty="0" err="1" smtClean="0"/>
              <a:t>tripleConstraints</a:t>
            </a:r>
            <a:r>
              <a:rPr lang="es-ES" dirty="0" smtClean="0"/>
              <a:t>: 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triple </a:t>
            </a:r>
            <a:r>
              <a:rPr lang="es-ES" dirty="0" err="1" smtClean="0"/>
              <a:t>constraints</a:t>
            </a:r>
            <a:r>
              <a:rPr lang="es-ES" dirty="0" smtClean="0"/>
              <a:t> </a:t>
            </a:r>
            <a:r>
              <a:rPr lang="es-ES" dirty="0" err="1" smtClean="0"/>
              <a:t>associated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a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label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713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574" y="2230"/>
            <a:ext cx="10106025" cy="1325563"/>
          </a:xfrm>
        </p:spPr>
        <p:txBody>
          <a:bodyPr/>
          <a:lstStyle/>
          <a:p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diagram</a:t>
            </a:r>
            <a:endParaRPr lang="en-GB" dirty="0"/>
          </a:p>
        </p:txBody>
      </p:sp>
      <p:sp>
        <p:nvSpPr>
          <p:cNvPr id="36" name="Rectángulo redondeado 35"/>
          <p:cNvSpPr/>
          <p:nvPr/>
        </p:nvSpPr>
        <p:spPr>
          <a:xfrm>
            <a:off x="2247899" y="2140830"/>
            <a:ext cx="1566252" cy="627592"/>
          </a:xfrm>
          <a:prstGeom prst="round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Undefined</a:t>
            </a:r>
            <a:endParaRPr kumimoji="0" lang="es-ES" sz="1800" b="0" i="1" u="none" strike="noStrike" kern="0" cap="none" spc="0" normalizeH="0" baseline="-2500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4748559" y="2131389"/>
            <a:ext cx="848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ector curvado 37"/>
          <p:cNvCxnSpPr>
            <a:stCxn id="36" idx="3"/>
            <a:endCxn id="46" idx="1"/>
          </p:cNvCxnSpPr>
          <p:nvPr/>
        </p:nvCxnSpPr>
        <p:spPr>
          <a:xfrm flipV="1">
            <a:off x="3814151" y="2439724"/>
            <a:ext cx="3268595" cy="14902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9" name="Rectángulo 38"/>
          <p:cNvSpPr/>
          <p:nvPr/>
        </p:nvSpPr>
        <p:spPr>
          <a:xfrm>
            <a:off x="4587154" y="4549850"/>
            <a:ext cx="1534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oks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7836859" y="322808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waitFor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H="1">
            <a:off x="3814152" y="2572288"/>
            <a:ext cx="3268594" cy="187903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42" name="Rectángulo 41"/>
          <p:cNvSpPr/>
          <p:nvPr/>
        </p:nvSpPr>
        <p:spPr>
          <a:xfrm>
            <a:off x="4761913" y="3103070"/>
            <a:ext cx="848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2566795" y="1327793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>
                <a:solidFill>
                  <a:srgbClr val="D092A7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Inactive</a:t>
            </a:r>
            <a:endParaRPr lang="en-GB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7504448" y="133704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 smtClean="0">
                <a:solidFill>
                  <a:srgbClr val="D092A7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endParaRPr lang="en-GB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2247899" y="4207547"/>
            <a:ext cx="1566252" cy="647476"/>
          </a:xfrm>
          <a:prstGeom prst="roundRect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OK/</a:t>
            </a:r>
            <a:r>
              <a:rPr kumimoji="0" lang="es-E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Failed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7082746" y="2119384"/>
            <a:ext cx="1605152" cy="640679"/>
          </a:xfrm>
          <a:prstGeom prst="round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Pending</a:t>
            </a:r>
            <a:endParaRPr kumimoji="0" lang="es-ES" sz="1800" b="0" i="1" u="none" strike="noStrike" kern="0" cap="none" spc="0" normalizeH="0" baseline="-2500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7" name="Conector curvado 46"/>
          <p:cNvCxnSpPr>
            <a:stCxn id="52" idx="3"/>
            <a:endCxn id="53" idx="2"/>
          </p:cNvCxnSpPr>
          <p:nvPr/>
        </p:nvCxnSpPr>
        <p:spPr>
          <a:xfrm flipH="1">
            <a:off x="8568171" y="4798289"/>
            <a:ext cx="479276" cy="45698"/>
          </a:xfrm>
          <a:prstGeom prst="curvedConnector4">
            <a:avLst>
              <a:gd name="adj1" fmla="val -47697"/>
              <a:gd name="adj2" fmla="val 933735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48" name="Rectángulo 47"/>
          <p:cNvSpPr/>
          <p:nvPr/>
        </p:nvSpPr>
        <p:spPr>
          <a:xfrm>
            <a:off x="8448907" y="515622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waitFor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6716443" y="4207547"/>
            <a:ext cx="2337758" cy="640679"/>
          </a:xfrm>
          <a:prstGeom prst="round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WaitingFor</a:t>
            </a:r>
            <a:r>
              <a:rPr kumimoji="0" lang="es-E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s-E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ds,oks,fs</a:t>
            </a:r>
            <a:r>
              <a:rPr kumimoji="0" lang="es-E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es-ES" sz="1800" b="0" i="1" u="none" strike="noStrike" kern="0" cap="none" spc="0" normalizeH="0" baseline="-2500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" name="Rectángulo redondeado 49"/>
          <p:cNvSpPr/>
          <p:nvPr/>
        </p:nvSpPr>
        <p:spPr>
          <a:xfrm>
            <a:off x="6134100" y="1697125"/>
            <a:ext cx="3602736" cy="4105656"/>
          </a:xfrm>
          <a:prstGeom prst="roundRect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1" name="Rectángulo redondeado 50"/>
          <p:cNvSpPr/>
          <p:nvPr/>
        </p:nvSpPr>
        <p:spPr>
          <a:xfrm>
            <a:off x="1842696" y="1697125"/>
            <a:ext cx="2716398" cy="4105656"/>
          </a:xfrm>
          <a:prstGeom prst="roundRect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8911900" y="4752590"/>
            <a:ext cx="135547" cy="91397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8500397" y="4752590"/>
            <a:ext cx="135547" cy="91397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54" name="Conector curvado 53"/>
          <p:cNvCxnSpPr>
            <a:stCxn id="58" idx="2"/>
            <a:endCxn id="57" idx="1"/>
          </p:cNvCxnSpPr>
          <p:nvPr/>
        </p:nvCxnSpPr>
        <p:spPr>
          <a:xfrm rot="5400000" flipH="1">
            <a:off x="6849343" y="4646090"/>
            <a:ext cx="72634" cy="338435"/>
          </a:xfrm>
          <a:prstGeom prst="curvedConnector4">
            <a:avLst>
              <a:gd name="adj1" fmla="val -489583"/>
              <a:gd name="adj2" fmla="val 193814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55" name="Rectángulo 54"/>
          <p:cNvSpPr/>
          <p:nvPr/>
        </p:nvSpPr>
        <p:spPr>
          <a:xfrm>
            <a:off x="6194258" y="5152354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oks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es-ES" sz="16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Conector recto de flecha 55"/>
          <p:cNvCxnSpPr>
            <a:stCxn id="49" idx="1"/>
            <a:endCxn id="45" idx="3"/>
          </p:cNvCxnSpPr>
          <p:nvPr/>
        </p:nvCxnSpPr>
        <p:spPr>
          <a:xfrm flipH="1">
            <a:off x="3814151" y="4527887"/>
            <a:ext cx="2902292" cy="339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57" name="Rectángulo 56"/>
          <p:cNvSpPr/>
          <p:nvPr/>
        </p:nvSpPr>
        <p:spPr>
          <a:xfrm>
            <a:off x="6716442" y="4733291"/>
            <a:ext cx="135547" cy="91397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6987103" y="4760227"/>
            <a:ext cx="135547" cy="91397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59" name="Conector recto de flecha 58"/>
          <p:cNvCxnSpPr>
            <a:stCxn id="36" idx="2"/>
            <a:endCxn id="45" idx="0"/>
          </p:cNvCxnSpPr>
          <p:nvPr/>
        </p:nvCxnSpPr>
        <p:spPr>
          <a:xfrm>
            <a:off x="3031025" y="2768422"/>
            <a:ext cx="0" cy="143912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0" name="Rectángulo 59"/>
          <p:cNvSpPr/>
          <p:nvPr/>
        </p:nvSpPr>
        <p:spPr>
          <a:xfrm>
            <a:off x="3001935" y="3201252"/>
            <a:ext cx="848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Conector recto de flecha 60"/>
          <p:cNvCxnSpPr>
            <a:stCxn id="46" idx="2"/>
            <a:endCxn id="49" idx="0"/>
          </p:cNvCxnSpPr>
          <p:nvPr/>
        </p:nvCxnSpPr>
        <p:spPr>
          <a:xfrm>
            <a:off x="7885322" y="2760063"/>
            <a:ext cx="0" cy="144748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2" name="Rectángulo 61"/>
          <p:cNvSpPr/>
          <p:nvPr/>
        </p:nvSpPr>
        <p:spPr>
          <a:xfrm>
            <a:off x="4846766" y="4798289"/>
            <a:ext cx="848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endParaRPr lang="es-ES" sz="1600" i="1" baseline="-25000" dirty="0" smtClean="0">
              <a:solidFill>
                <a:srgbClr val="D092A7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267484" y="2300666"/>
            <a:ext cx="303820" cy="307243"/>
          </a:xfrm>
          <a:prstGeom prst="ellipse">
            <a:avLst/>
          </a:prstGeom>
          <a:solidFill>
            <a:sysClr val="windowText" lastClr="000000"/>
          </a:solidFill>
          <a:ln w="15875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64" name="Conector recto de flecha 63"/>
          <p:cNvCxnSpPr>
            <a:stCxn id="63" idx="6"/>
            <a:endCxn id="36" idx="1"/>
          </p:cNvCxnSpPr>
          <p:nvPr/>
        </p:nvCxnSpPr>
        <p:spPr>
          <a:xfrm>
            <a:off x="1571304" y="2454288"/>
            <a:ext cx="676595" cy="33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Elipse 64"/>
          <p:cNvSpPr/>
          <p:nvPr/>
        </p:nvSpPr>
        <p:spPr>
          <a:xfrm>
            <a:off x="2877627" y="6087068"/>
            <a:ext cx="303820" cy="307243"/>
          </a:xfrm>
          <a:prstGeom prst="ellipse">
            <a:avLst/>
          </a:prstGeom>
          <a:solidFill>
            <a:sysClr val="windowText" lastClr="000000"/>
          </a:solidFill>
          <a:ln w="15875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66" name="Conector recto de flecha 65"/>
          <p:cNvCxnSpPr>
            <a:stCxn id="45" idx="2"/>
            <a:endCxn id="67" idx="0"/>
          </p:cNvCxnSpPr>
          <p:nvPr/>
        </p:nvCxnSpPr>
        <p:spPr>
          <a:xfrm>
            <a:off x="3031025" y="4855023"/>
            <a:ext cx="0" cy="117717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7" name="Elipse 66"/>
          <p:cNvSpPr/>
          <p:nvPr/>
        </p:nvSpPr>
        <p:spPr>
          <a:xfrm>
            <a:off x="2814998" y="6032199"/>
            <a:ext cx="432054" cy="418790"/>
          </a:xfrm>
          <a:prstGeom prst="ellips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68" name="Conector curvado 67"/>
          <p:cNvCxnSpPr/>
          <p:nvPr/>
        </p:nvCxnSpPr>
        <p:spPr>
          <a:xfrm rot="10800000" flipV="1">
            <a:off x="3814152" y="2569333"/>
            <a:ext cx="3268597" cy="2953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16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1861975" y="5293379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1" idx="1"/>
            <a:endCxn id="42" idx="2"/>
          </p:cNvCxnSpPr>
          <p:nvPr/>
        </p:nvCxnSpPr>
        <p:spPr>
          <a:xfrm rot="10800000">
            <a:off x="811467" y="4879156"/>
            <a:ext cx="1050508" cy="60038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984473" y="4972423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384914" y="133370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1" idx="3"/>
          </p:cNvCxnSpPr>
          <p:nvPr/>
        </p:nvCxnSpPr>
        <p:spPr>
          <a:xfrm rot="5400000">
            <a:off x="3478674" y="3535615"/>
            <a:ext cx="1245792" cy="264205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>
            <a:off x="4719281" y="1496777"/>
            <a:ext cx="166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316712" y="339945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Trace of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PSchema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9177562" y="206932"/>
            <a:ext cx="2768707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</a:t>
            </a: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Researcher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@&lt;Human&gt;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@&lt;Place&gt;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&lt;Human&gt;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&lt;Place&gt;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@&lt;Country&gt;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&lt;Country&gt;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8209869" y="155279"/>
            <a:ext cx="89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WShEx</a:t>
            </a: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755445" y="6117102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4" name="Conector curvado 33"/>
          <p:cNvCxnSpPr>
            <a:stCxn id="41" idx="2"/>
            <a:endCxn id="33" idx="1"/>
          </p:cNvCxnSpPr>
          <p:nvPr/>
        </p:nvCxnSpPr>
        <p:spPr>
          <a:xfrm rot="16200000" flipH="1">
            <a:off x="2719569" y="5267382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9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1909512" y="5291771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1" idx="1"/>
            <a:endCxn id="42" idx="2"/>
          </p:cNvCxnSpPr>
          <p:nvPr/>
        </p:nvCxnSpPr>
        <p:spPr>
          <a:xfrm rot="10800000">
            <a:off x="811468" y="4879156"/>
            <a:ext cx="1098045" cy="59877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107559" y="5025317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384914" y="133370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1" idx="3"/>
          </p:cNvCxnSpPr>
          <p:nvPr/>
        </p:nvCxnSpPr>
        <p:spPr>
          <a:xfrm rot="5400000">
            <a:off x="3503247" y="3558580"/>
            <a:ext cx="1244184" cy="259451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>
            <a:off x="4719281" y="1496777"/>
            <a:ext cx="166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316712" y="339945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Trace of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PSchema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8607141" y="153112"/>
            <a:ext cx="89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WShEx</a:t>
            </a: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755445" y="6117102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4" name="Conector curvado 33"/>
          <p:cNvCxnSpPr>
            <a:endCxn id="33" idx="1"/>
          </p:cNvCxnSpPr>
          <p:nvPr/>
        </p:nvCxnSpPr>
        <p:spPr>
          <a:xfrm rot="16200000" flipH="1">
            <a:off x="2719569" y="5267382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7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Principales resultados del artículo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1792" y="1597025"/>
            <a:ext cx="109484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Definición formal de grafos RDF, </a:t>
            </a:r>
            <a:r>
              <a:rPr lang="es-ES" sz="2400" i="1" dirty="0" err="1" smtClean="0"/>
              <a:t>property</a:t>
            </a:r>
            <a:r>
              <a:rPr lang="es-ES" sz="2400" i="1" dirty="0" smtClean="0"/>
              <a:t> </a:t>
            </a:r>
            <a:r>
              <a:rPr lang="es-ES" sz="2400" i="1" dirty="0" err="1" smtClean="0"/>
              <a:t>graphs</a:t>
            </a:r>
            <a:r>
              <a:rPr lang="es-ES" sz="2400" dirty="0" smtClean="0"/>
              <a:t> y </a:t>
            </a:r>
            <a:r>
              <a:rPr lang="es-ES" sz="2400" i="1" dirty="0" err="1" smtClean="0"/>
              <a:t>wikibase</a:t>
            </a:r>
            <a:r>
              <a:rPr lang="es-ES" sz="2400" i="1" dirty="0" smtClean="0"/>
              <a:t> </a:t>
            </a:r>
            <a:r>
              <a:rPr lang="es-ES" sz="2400" i="1" dirty="0" err="1" smtClean="0"/>
              <a:t>graphs</a:t>
            </a:r>
            <a:endParaRPr lang="es-ES" sz="2400" i="1" dirty="0" smtClean="0"/>
          </a:p>
          <a:p>
            <a:pPr marL="0" indent="0">
              <a:buNone/>
            </a:pPr>
            <a:r>
              <a:rPr lang="es-ES" sz="2400" dirty="0" smtClean="0"/>
              <a:t>Extensión de </a:t>
            </a:r>
            <a:r>
              <a:rPr lang="es-ES" sz="2400" dirty="0" err="1" smtClean="0"/>
              <a:t>ShEx</a:t>
            </a:r>
            <a:r>
              <a:rPr lang="es-ES" sz="2400" dirty="0" smtClean="0"/>
              <a:t> para </a:t>
            </a:r>
            <a:r>
              <a:rPr lang="es-ES" sz="2400" i="1" dirty="0" err="1" smtClean="0"/>
              <a:t>property</a:t>
            </a:r>
            <a:r>
              <a:rPr lang="es-ES" sz="2400" i="1" dirty="0" smtClean="0"/>
              <a:t> </a:t>
            </a:r>
            <a:r>
              <a:rPr lang="es-ES" sz="2400" i="1" dirty="0" err="1" smtClean="0"/>
              <a:t>graphs</a:t>
            </a:r>
            <a:r>
              <a:rPr lang="es-ES" sz="2400" i="1" dirty="0" smtClean="0"/>
              <a:t> </a:t>
            </a:r>
            <a:r>
              <a:rPr lang="es-ES" sz="2400" dirty="0" smtClean="0"/>
              <a:t>(</a:t>
            </a:r>
            <a:r>
              <a:rPr lang="es-ES" sz="2400" dirty="0" err="1" smtClean="0"/>
              <a:t>PShEx</a:t>
            </a:r>
            <a:r>
              <a:rPr lang="es-ES" sz="2400" dirty="0" smtClean="0"/>
              <a:t>)</a:t>
            </a:r>
          </a:p>
          <a:p>
            <a:pPr marL="0" indent="0">
              <a:buNone/>
            </a:pPr>
            <a:r>
              <a:rPr lang="es-ES" sz="2400" dirty="0" smtClean="0"/>
              <a:t>Extensión de </a:t>
            </a:r>
            <a:r>
              <a:rPr lang="es-ES" sz="2400" dirty="0" err="1" smtClean="0"/>
              <a:t>ShEx</a:t>
            </a:r>
            <a:r>
              <a:rPr lang="es-ES" sz="2400" dirty="0" smtClean="0"/>
              <a:t> para </a:t>
            </a:r>
            <a:r>
              <a:rPr lang="es-ES" sz="2400" i="1" dirty="0" err="1" smtClean="0"/>
              <a:t>wikibase</a:t>
            </a:r>
            <a:r>
              <a:rPr lang="es-ES" sz="2400" i="1" dirty="0" smtClean="0"/>
              <a:t> </a:t>
            </a:r>
            <a:r>
              <a:rPr lang="es-ES" sz="2400" i="1" dirty="0" err="1" smtClean="0"/>
              <a:t>graphs</a:t>
            </a:r>
            <a:r>
              <a:rPr lang="es-ES" sz="2400" i="1" dirty="0" smtClean="0"/>
              <a:t> </a:t>
            </a:r>
            <a:r>
              <a:rPr lang="es-ES" sz="2400" dirty="0" smtClean="0"/>
              <a:t>(</a:t>
            </a:r>
            <a:r>
              <a:rPr lang="es-ES" sz="2400" dirty="0" err="1" smtClean="0"/>
              <a:t>WShEx</a:t>
            </a:r>
            <a:r>
              <a:rPr lang="es-ES" sz="2400" dirty="0" smtClean="0"/>
              <a:t>)</a:t>
            </a:r>
          </a:p>
          <a:p>
            <a:pPr marL="0" indent="0">
              <a:buNone/>
            </a:pPr>
            <a:r>
              <a:rPr lang="es-ES" sz="2400" dirty="0" smtClean="0"/>
              <a:t>Definición de 5 técnicas de generación de subconjuntos</a:t>
            </a:r>
          </a:p>
          <a:p>
            <a:pPr marL="457200" lvl="1" indent="0">
              <a:buNone/>
            </a:pPr>
            <a:r>
              <a:rPr lang="es-ES" sz="2000" dirty="0" err="1" smtClean="0"/>
              <a:t>Entity-matching</a:t>
            </a:r>
            <a:endParaRPr lang="es-ES" sz="2000" dirty="0" smtClean="0"/>
          </a:p>
          <a:p>
            <a:pPr marL="457200" lvl="1" indent="0">
              <a:buNone/>
            </a:pPr>
            <a:r>
              <a:rPr lang="es-ES" sz="2000" dirty="0" smtClean="0"/>
              <a:t>Simple </a:t>
            </a:r>
            <a:r>
              <a:rPr lang="es-ES" sz="2000" dirty="0" err="1" smtClean="0"/>
              <a:t>matching</a:t>
            </a:r>
            <a:endParaRPr lang="es-ES" sz="2000" dirty="0" smtClean="0"/>
          </a:p>
          <a:p>
            <a:pPr marL="457200" lvl="1" indent="0">
              <a:buNone/>
            </a:pPr>
            <a:r>
              <a:rPr lang="es-ES" sz="2000" dirty="0" err="1" smtClean="0"/>
              <a:t>ShEx-based</a:t>
            </a:r>
            <a:r>
              <a:rPr lang="es-ES" sz="2000" dirty="0" smtClean="0"/>
              <a:t> </a:t>
            </a:r>
            <a:r>
              <a:rPr lang="es-ES" sz="2000" dirty="0" err="1" smtClean="0"/>
              <a:t>matching</a:t>
            </a:r>
            <a:endParaRPr lang="es-ES" sz="2000" dirty="0" smtClean="0"/>
          </a:p>
          <a:p>
            <a:pPr marL="457200" lvl="1" indent="0">
              <a:buNone/>
            </a:pPr>
            <a:r>
              <a:rPr lang="es-ES" sz="2000" dirty="0" err="1" smtClean="0"/>
              <a:t>Shex+Slurp</a:t>
            </a:r>
            <a:endParaRPr lang="es-ES" sz="2000" dirty="0" smtClean="0"/>
          </a:p>
          <a:p>
            <a:pPr marL="457200" lvl="1" indent="0">
              <a:buNone/>
            </a:pPr>
            <a:r>
              <a:rPr lang="es-ES" sz="2000" dirty="0" err="1" smtClean="0"/>
              <a:t>ShEx+Pregel</a:t>
            </a:r>
            <a:endParaRPr lang="es-ES" sz="2000" dirty="0" smtClean="0"/>
          </a:p>
          <a:p>
            <a:pPr marL="0" indent="0">
              <a:buNone/>
            </a:pPr>
            <a:r>
              <a:rPr lang="es-ES" sz="2400" dirty="0" smtClean="0"/>
              <a:t>Definición e implementación algoritmo validación a gran escala sobre </a:t>
            </a:r>
            <a:r>
              <a:rPr lang="es-ES" sz="2400" dirty="0" err="1" smtClean="0"/>
              <a:t>Spark</a:t>
            </a:r>
            <a:r>
              <a:rPr lang="es-ES" sz="2400" dirty="0" smtClean="0"/>
              <a:t> </a:t>
            </a:r>
            <a:r>
              <a:rPr lang="es-ES" sz="2400" dirty="0" err="1" smtClean="0"/>
              <a:t>GraphX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5078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1906076" y="5283183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1" idx="1"/>
            <a:endCxn id="42" idx="2"/>
          </p:cNvCxnSpPr>
          <p:nvPr/>
        </p:nvCxnSpPr>
        <p:spPr>
          <a:xfrm rot="10800000">
            <a:off x="811468" y="4879156"/>
            <a:ext cx="1094609" cy="590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863826" y="5442027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384914" y="133370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1" idx="3"/>
          </p:cNvCxnSpPr>
          <p:nvPr/>
        </p:nvCxnSpPr>
        <p:spPr>
          <a:xfrm rot="5400000">
            <a:off x="3505823" y="3552568"/>
            <a:ext cx="1235596" cy="25979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>
            <a:off x="4719281" y="1496777"/>
            <a:ext cx="166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9501553" y="2943195"/>
            <a:ext cx="2308645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timBl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&lt;R&gt;),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(London,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&lt;R&gt;),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(UK,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&lt;R&gt;),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(CERN,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&lt;R&gt;),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(PA,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&lt;R&gt;),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Spain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&lt;R&gt;),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(Human,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&lt;R&gt;),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vintCerf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&lt;R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&gt;)</a:t>
            </a:r>
          </a:p>
          <a:p>
            <a:pPr lvl="0">
              <a:defRPr/>
            </a:pPr>
            <a:r>
              <a:rPr lang="es-ES" sz="12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s-ES" sz="1200" dirty="0" err="1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newHaven</a:t>
            </a:r>
            <a:r>
              <a:rPr lang="es-ES" sz="12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s-ES" sz="12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validate</a:t>
            </a:r>
            <a:r>
              <a:rPr lang="es-ES" sz="12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&lt;R&gt;)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2690810" y="1096625"/>
            <a:ext cx="1628972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{&lt;R&gt;}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6083715" y="1044072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{&lt;R&gt;}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4689186" y="1928891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{&lt;R&gt;}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1204932" y="2836289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{&lt;R&gt;}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28443" y="4281824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{&lt;R&gt;}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1622702" y="5051424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{&lt;R&gt;}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" name="CuadroTexto 80"/>
          <p:cNvSpPr txBox="1"/>
          <p:nvPr/>
        </p:nvSpPr>
        <p:spPr>
          <a:xfrm>
            <a:off x="5863437" y="4497909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{&lt;R&gt;}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779941" y="4463656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{&lt;R&gt;}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316712" y="339945"/>
            <a:ext cx="8380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0.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nodes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asked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validate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start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 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&lt;R&gt;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CuadroTexto 87"/>
          <p:cNvSpPr txBox="1"/>
          <p:nvPr/>
        </p:nvSpPr>
        <p:spPr>
          <a:xfrm>
            <a:off x="9180974" y="2558895"/>
            <a:ext cx="245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Messages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at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superstep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0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3755445" y="6117102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6" name="Conector curvado 45"/>
          <p:cNvCxnSpPr>
            <a:endCxn id="45" idx="1"/>
          </p:cNvCxnSpPr>
          <p:nvPr/>
        </p:nvCxnSpPr>
        <p:spPr>
          <a:xfrm rot="16200000" flipH="1">
            <a:off x="2719569" y="5267382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243190" y="5893632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: {&lt;R&gt;}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1861975" y="5291760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1" idx="1"/>
            <a:endCxn id="42" idx="2"/>
          </p:cNvCxnSpPr>
          <p:nvPr/>
        </p:nvCxnSpPr>
        <p:spPr>
          <a:xfrm rot="10800000">
            <a:off x="811467" y="4879155"/>
            <a:ext cx="1050508" cy="59876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910161" y="5423488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384914" y="133370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1" idx="3"/>
          </p:cNvCxnSpPr>
          <p:nvPr/>
        </p:nvCxnSpPr>
        <p:spPr>
          <a:xfrm rot="5400000">
            <a:off x="3479484" y="3534805"/>
            <a:ext cx="1244173" cy="264205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/>
              <p:cNvSpPr txBox="1"/>
              <p:nvPr/>
            </p:nvSpPr>
            <p:spPr>
              <a:xfrm>
                <a:off x="2221231" y="3545608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uadro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31" y="3545608"/>
                <a:ext cx="1247457" cy="27699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>
            <a:off x="4719281" y="1496777"/>
            <a:ext cx="166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2507988" y="5635768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88" y="5635768"/>
                <a:ext cx="1247457" cy="276999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247457" cy="276999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533965" y="2004832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965" y="2004832"/>
                <a:ext cx="1247457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247457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247457" cy="27699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4258982" y="1622512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82" y="1622512"/>
                <a:ext cx="1247457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6828788" y="1584062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88" y="1584062"/>
                <a:ext cx="1247457" cy="27699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adroTexto 45"/>
          <p:cNvSpPr txBox="1"/>
          <p:nvPr/>
        </p:nvSpPr>
        <p:spPr>
          <a:xfrm>
            <a:off x="316712" y="339945"/>
            <a:ext cx="406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0.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vprog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3755445" y="6117102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9" name="Conector curvado 48"/>
          <p:cNvCxnSpPr>
            <a:endCxn id="45" idx="1"/>
          </p:cNvCxnSpPr>
          <p:nvPr/>
        </p:nvCxnSpPr>
        <p:spPr>
          <a:xfrm rot="16200000" flipH="1">
            <a:off x="2719569" y="5267382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/>
              <p:cNvSpPr txBox="1"/>
              <p:nvPr/>
            </p:nvSpPr>
            <p:spPr>
              <a:xfrm>
                <a:off x="4264700" y="6417411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Cuadro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700" y="6417411"/>
                <a:ext cx="1247457" cy="2769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ector recto de flecha 66"/>
          <p:cNvCxnSpPr>
            <a:stCxn id="52" idx="0"/>
          </p:cNvCxnSpPr>
          <p:nvPr/>
        </p:nvCxnSpPr>
        <p:spPr>
          <a:xfrm flipV="1">
            <a:off x="3171622" y="4515490"/>
            <a:ext cx="4457411" cy="1742347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>
            <a:stCxn id="63" idx="3"/>
            <a:endCxn id="164" idx="3"/>
          </p:cNvCxnSpPr>
          <p:nvPr/>
        </p:nvCxnSpPr>
        <p:spPr>
          <a:xfrm flipV="1">
            <a:off x="1684591" y="3386339"/>
            <a:ext cx="6088041" cy="738942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>
            <a:stCxn id="90" idx="3"/>
          </p:cNvCxnSpPr>
          <p:nvPr/>
        </p:nvCxnSpPr>
        <p:spPr>
          <a:xfrm>
            <a:off x="3661735" y="2070748"/>
            <a:ext cx="4077689" cy="718172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1909512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1" idx="1"/>
            <a:endCxn id="42" idx="2"/>
          </p:cNvCxnSpPr>
          <p:nvPr/>
        </p:nvCxnSpPr>
        <p:spPr>
          <a:xfrm rot="10800000">
            <a:off x="811468" y="4879156"/>
            <a:ext cx="1098045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111163" y="5048753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384914" y="133370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1" idx="3"/>
          </p:cNvCxnSpPr>
          <p:nvPr/>
        </p:nvCxnSpPr>
        <p:spPr>
          <a:xfrm rot="5400000">
            <a:off x="3492120" y="3569707"/>
            <a:ext cx="1266438" cy="259451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/>
              <p:cNvSpPr txBox="1"/>
              <p:nvPr/>
            </p:nvSpPr>
            <p:spPr>
              <a:xfrm>
                <a:off x="2221231" y="3545608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uadro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31" y="3545608"/>
                <a:ext cx="1247457" cy="27699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>
            <a:off x="4719281" y="1496777"/>
            <a:ext cx="166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2547892" y="5620950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92" y="5620950"/>
                <a:ext cx="1247457" cy="276999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247457" cy="276999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533965" y="2004832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965" y="2004832"/>
                <a:ext cx="1247457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247457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247457" cy="27699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4258982" y="1622512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82" y="1622512"/>
                <a:ext cx="1247457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6828788" y="1584062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88" y="1584062"/>
                <a:ext cx="1247457" cy="27699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/>
              <p:cNvSpPr txBox="1"/>
              <p:nvPr/>
            </p:nvSpPr>
            <p:spPr>
              <a:xfrm>
                <a:off x="7629033" y="2554761"/>
                <a:ext cx="4486767" cy="212365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timBl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waitFor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({&lt;R&gt;,(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London,birthPlace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,&lt;P&gt;)})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London 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validate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({&lt;P&gt;})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timBl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waitFor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({&lt;R&gt;,(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Human,instanceOf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,&lt;H&gt;)})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Human  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validate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({&lt;H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&gt;})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vintCerf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waitFor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R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&gt;,(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Human,instanceOf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Human  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validate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({&lt;H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1200" dirty="0" smtClean="0">
                  <a:solidFill>
                    <a:prstClr val="black"/>
                  </a:solidFill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s-ES" sz="1200" dirty="0" err="1" smtClean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vintCerf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s-ES" sz="1200" dirty="0" err="1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waitFor</a:t>
                </a:r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({&lt;R</a:t>
                </a: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&gt;,(</a:t>
                </a:r>
                <a:r>
                  <a:rPr lang="es-ES" sz="1200" dirty="0" err="1" smtClean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NewHaven,instanceOf</a:t>
                </a:r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,&lt;H&gt;)})</a:t>
                </a:r>
              </a:p>
              <a:p>
                <a:pPr lvl="0">
                  <a:defRPr/>
                </a:pPr>
                <a:r>
                  <a:rPr lang="es-ES" sz="1200" dirty="0" err="1" smtClean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NewHaven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s-ES" sz="1200" dirty="0" err="1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validate</a:t>
                </a: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({&lt;P&gt;})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Cuadro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033" y="2554761"/>
                <a:ext cx="4486767" cy="2123658"/>
              </a:xfrm>
              <a:prstGeom prst="rect">
                <a:avLst/>
              </a:prstGeom>
              <a:blipFill>
                <a:blip r:embed="rId7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/>
          <p:cNvSpPr txBox="1"/>
          <p:nvPr/>
        </p:nvSpPr>
        <p:spPr>
          <a:xfrm>
            <a:off x="8102573" y="224020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Msgs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16712" y="339945"/>
            <a:ext cx="564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Collecting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messages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" name="Conector recto de flecha 48"/>
          <p:cNvCxnSpPr>
            <a:stCxn id="64" idx="3"/>
          </p:cNvCxnSpPr>
          <p:nvPr/>
        </p:nvCxnSpPr>
        <p:spPr>
          <a:xfrm flipV="1">
            <a:off x="1964282" y="3895344"/>
            <a:ext cx="5775142" cy="1291909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redondeado 47"/>
          <p:cNvSpPr/>
          <p:nvPr/>
        </p:nvSpPr>
        <p:spPr>
          <a:xfrm>
            <a:off x="3755445" y="6117102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1" name="Conector curvado 50"/>
          <p:cNvCxnSpPr>
            <a:endCxn id="48" idx="1"/>
          </p:cNvCxnSpPr>
          <p:nvPr/>
        </p:nvCxnSpPr>
        <p:spPr>
          <a:xfrm rot="16200000" flipH="1">
            <a:off x="2719569" y="5267382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/>
              <p:cNvSpPr txBox="1"/>
              <p:nvPr/>
            </p:nvSpPr>
            <p:spPr>
              <a:xfrm>
                <a:off x="4204757" y="6458806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CuadroTexto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57" y="6458806"/>
                <a:ext cx="1247457" cy="276999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1909512" y="5261840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endCxn id="42" idx="2"/>
          </p:cNvCxnSpPr>
          <p:nvPr/>
        </p:nvCxnSpPr>
        <p:spPr>
          <a:xfrm rot="10800000">
            <a:off x="811468" y="4879156"/>
            <a:ext cx="1085525" cy="56884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056392" y="5035457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384914" y="133370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1" idx="3"/>
          </p:cNvCxnSpPr>
          <p:nvPr/>
        </p:nvCxnSpPr>
        <p:spPr>
          <a:xfrm rot="5400000">
            <a:off x="3518213" y="3543614"/>
            <a:ext cx="1214253" cy="259451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/>
              <p:cNvSpPr txBox="1"/>
              <p:nvPr/>
            </p:nvSpPr>
            <p:spPr>
              <a:xfrm>
                <a:off x="2221231" y="3545608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uadro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31" y="3545608"/>
                <a:ext cx="1247457" cy="27699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>
            <a:off x="4719281" y="1496777"/>
            <a:ext cx="166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2491179" y="5587033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79" y="5587033"/>
                <a:ext cx="1247457" cy="276999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247457" cy="276999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533965" y="2004832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965" y="2004832"/>
                <a:ext cx="1247457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247457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247457" cy="27699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4258982" y="1622512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82" y="1622512"/>
                <a:ext cx="1247457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6828788" y="1584062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88" y="1584062"/>
                <a:ext cx="1247457" cy="276999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adroTexto 45"/>
          <p:cNvSpPr txBox="1"/>
          <p:nvPr/>
        </p:nvSpPr>
        <p:spPr>
          <a:xfrm>
            <a:off x="7700483" y="2650238"/>
            <a:ext cx="4432624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timBl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waitFor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({&lt;R&gt;, 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London,birthPlace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,&lt;P&gt;)})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(London,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({&lt;P&gt;})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timBl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waitFor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({&lt;R&gt;, 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Human,instanceOf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,&lt;H&gt;)})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(Human,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({&lt;H&gt;})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vintCerf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waitFor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R&gt;,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Human,instanceOf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,&lt;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&gt;)})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(Human,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({&lt;H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&gt;})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1924327" y="5034779"/>
            <a:ext cx="2818400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waitFor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(&lt;R&gt;, 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&lt;H&gt;)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625121" y="229368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Msgs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126589" y="2671548"/>
            <a:ext cx="298831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waitFor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({&lt;R&gt;, 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&lt;P&gt;)}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waitFor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({&lt;R&gt;, 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&lt;H&gt;)}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101944" y="4271961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({&lt;H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&gt;})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3532031" y="1092336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({&lt;P&gt;})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16712" y="339945"/>
            <a:ext cx="564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Collecting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messages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3755445" y="6117102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6" name="Conector curvado 65"/>
          <p:cNvCxnSpPr>
            <a:endCxn id="48" idx="1"/>
          </p:cNvCxnSpPr>
          <p:nvPr/>
        </p:nvCxnSpPr>
        <p:spPr>
          <a:xfrm rot="16200000" flipH="1">
            <a:off x="2719569" y="5267382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/>
              <p:cNvSpPr txBox="1"/>
              <p:nvPr/>
            </p:nvSpPr>
            <p:spPr>
              <a:xfrm>
                <a:off x="4251082" y="6396336"/>
                <a:ext cx="1247457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Cuadro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082" y="6396336"/>
                <a:ext cx="1247457" cy="276999"/>
              </a:xfrm>
              <a:prstGeom prst="rect">
                <a:avLst/>
              </a:prstGeom>
              <a:blipFill>
                <a:blip r:embed="rId7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uadroTexto 71"/>
          <p:cNvSpPr txBox="1"/>
          <p:nvPr/>
        </p:nvSpPr>
        <p:spPr>
          <a:xfrm>
            <a:off x="3332156" y="5935417"/>
            <a:ext cx="145905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({&lt;P&gt;})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53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1909511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1" idx="1"/>
            <a:endCxn id="42" idx="2"/>
          </p:cNvCxnSpPr>
          <p:nvPr/>
        </p:nvCxnSpPr>
        <p:spPr>
          <a:xfrm rot="10800000">
            <a:off x="811467" y="4879156"/>
            <a:ext cx="1098044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384914" y="133370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1" idx="3"/>
          </p:cNvCxnSpPr>
          <p:nvPr/>
        </p:nvCxnSpPr>
        <p:spPr>
          <a:xfrm rot="5400000">
            <a:off x="3492119" y="3569706"/>
            <a:ext cx="1266438" cy="25945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/>
              <p:cNvSpPr txBox="1"/>
              <p:nvPr/>
            </p:nvSpPr>
            <p:spPr>
              <a:xfrm>
                <a:off x="377111" y="3546913"/>
                <a:ext cx="3914854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({(London,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birthPlace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,&lt;P&gt;),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 (Human,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oks: {}, failed: {})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uadro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11" y="3546913"/>
                <a:ext cx="3914854" cy="646331"/>
              </a:xfrm>
              <a:prstGeom prst="rect">
                <a:avLst/>
              </a:prstGeom>
              <a:blipFill>
                <a:blip r:embed="rId2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>
            <a:off x="4719281" y="1496777"/>
            <a:ext cx="166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4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4258982" y="1622512"/>
                <a:ext cx="124745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82" y="1622512"/>
                <a:ext cx="1247457" cy="461665"/>
              </a:xfrm>
              <a:prstGeom prst="rect">
                <a:avLst/>
              </a:prstGeom>
              <a:blipFill>
                <a:blip r:embed="rId8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6828788" y="1584062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88" y="1584062"/>
                <a:ext cx="1162498" cy="2769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uadroTexto 67"/>
          <p:cNvSpPr txBox="1"/>
          <p:nvPr/>
        </p:nvSpPr>
        <p:spPr>
          <a:xfrm>
            <a:off x="316712" y="339945"/>
            <a:ext cx="416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vprog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1128058" y="5108178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3755445" y="6117102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7" name="Conector curvado 46"/>
          <p:cNvCxnSpPr>
            <a:endCxn id="46" idx="1"/>
          </p:cNvCxnSpPr>
          <p:nvPr/>
        </p:nvCxnSpPr>
        <p:spPr>
          <a:xfrm rot="16200000" flipH="1">
            <a:off x="2719569" y="5267382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2700702" y="5259771"/>
                <a:ext cx="3116559" cy="6463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,&lt;H&gt;)}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kumimoji="0" lang="es-ES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oks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: {}, </a:t>
                </a:r>
                <a:r>
                  <a:rPr kumimoji="0" lang="es-ES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: {}</a:t>
                </a:r>
                <a:endPara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702" y="5259771"/>
                <a:ext cx="3116559" cy="646331"/>
              </a:xfrm>
              <a:prstGeom prst="rect">
                <a:avLst/>
              </a:prstGeom>
              <a:blipFill>
                <a:blip r:embed="rId9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/>
              <p:cNvSpPr txBox="1"/>
              <p:nvPr/>
            </p:nvSpPr>
            <p:spPr>
              <a:xfrm>
                <a:off x="4080589" y="6396336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Cuadro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589" y="6396336"/>
                <a:ext cx="1162498" cy="276999"/>
              </a:xfrm>
              <a:prstGeom prst="rect">
                <a:avLst/>
              </a:prstGeom>
              <a:blipFill>
                <a:blip r:embed="rId10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8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ector recto de flecha 73"/>
          <p:cNvCxnSpPr>
            <a:stCxn id="70" idx="0"/>
          </p:cNvCxnSpPr>
          <p:nvPr/>
        </p:nvCxnSpPr>
        <p:spPr>
          <a:xfrm flipV="1">
            <a:off x="3131026" y="4125300"/>
            <a:ext cx="4255350" cy="2040203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 flipV="1">
            <a:off x="1930810" y="3800556"/>
            <a:ext cx="5455566" cy="1455344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>
            <a:stCxn id="63" idx="3"/>
          </p:cNvCxnSpPr>
          <p:nvPr/>
        </p:nvCxnSpPr>
        <p:spPr>
          <a:xfrm flipV="1">
            <a:off x="1664586" y="3300049"/>
            <a:ext cx="5721790" cy="1037793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51" idx="1"/>
            <a:endCxn id="42" idx="2"/>
          </p:cNvCxnSpPr>
          <p:nvPr/>
        </p:nvCxnSpPr>
        <p:spPr>
          <a:xfrm rot="10800000">
            <a:off x="811467" y="4879156"/>
            <a:ext cx="1098044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11467" y="4199342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125405" y="511740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384914" y="133370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51" idx="3"/>
          </p:cNvCxnSpPr>
          <p:nvPr/>
        </p:nvCxnSpPr>
        <p:spPr>
          <a:xfrm rot="5400000">
            <a:off x="3492119" y="3569706"/>
            <a:ext cx="1266438" cy="25945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174602" y="2604608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/>
              <p:cNvSpPr txBox="1"/>
              <p:nvPr/>
            </p:nvSpPr>
            <p:spPr>
              <a:xfrm>
                <a:off x="434132" y="3556590"/>
                <a:ext cx="3914854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({(London,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birthPlace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,&lt;P&gt;),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 (Human,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oks: {}, failed: {})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uadro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2" y="3556590"/>
                <a:ext cx="3914854" cy="646331"/>
              </a:xfrm>
              <a:prstGeom prst="rect">
                <a:avLst/>
              </a:prstGeom>
              <a:blipFill>
                <a:blip r:embed="rId2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>
            <a:off x="4719281" y="1496777"/>
            <a:ext cx="166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4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4258982" y="1622512"/>
                <a:ext cx="124745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82" y="1622512"/>
                <a:ext cx="1247457" cy="461665"/>
              </a:xfrm>
              <a:prstGeom prst="rect">
                <a:avLst/>
              </a:prstGeom>
              <a:blipFill>
                <a:blip r:embed="rId8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6828788" y="1584062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88" y="1584062"/>
                <a:ext cx="1162498" cy="2769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7386376" y="2647907"/>
                <a:ext cx="4805624" cy="156966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London 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waitFor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({&lt;P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&gt;,(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London,country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C&gt;)})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UK     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validate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({&lt;C&gt;})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timBl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Checked({&lt;R&gt;,(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Human,instanceOf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,&lt;H&gt;)},{})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vintCerf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Checked({&lt;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R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&gt;,(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Human,instanceOf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&gt;)},{})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ES" sz="1200" dirty="0">
                  <a:solidFill>
                    <a:prstClr val="black"/>
                  </a:solidFill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vintCerf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Checked({&lt;R</a:t>
                </a: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&gt;,{},{</a:t>
                </a:r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s-ES" sz="1200" dirty="0" err="1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NewHaven,birthPlace</a:t>
                </a:r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,&lt;P</a:t>
                </a: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&gt;)})</a:t>
                </a:r>
                <a:endParaRPr lang="es-ES" sz="1200" dirty="0">
                  <a:solidFill>
                    <a:prstClr val="black"/>
                  </a:solidFill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76" y="2647907"/>
                <a:ext cx="4805624" cy="1569660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uadroTexto 66"/>
          <p:cNvSpPr txBox="1"/>
          <p:nvPr/>
        </p:nvSpPr>
        <p:spPr>
          <a:xfrm>
            <a:off x="8102573" y="224020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Msgs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316712" y="339945"/>
            <a:ext cx="6502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Collecting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new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messages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46" name="Conector recto de flecha 45"/>
          <p:cNvCxnSpPr>
            <a:stCxn id="91" idx="2"/>
          </p:cNvCxnSpPr>
          <p:nvPr/>
        </p:nvCxnSpPr>
        <p:spPr>
          <a:xfrm>
            <a:off x="5601614" y="1556660"/>
            <a:ext cx="1784762" cy="1190554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redondeado 50"/>
          <p:cNvSpPr/>
          <p:nvPr/>
        </p:nvSpPr>
        <p:spPr>
          <a:xfrm>
            <a:off x="1909511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" name="Rectángulo redondeado 51"/>
          <p:cNvSpPr/>
          <p:nvPr/>
        </p:nvSpPr>
        <p:spPr>
          <a:xfrm>
            <a:off x="3755445" y="6009138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6" name="Conector curvado 65"/>
          <p:cNvCxnSpPr>
            <a:endCxn id="52" idx="1"/>
          </p:cNvCxnSpPr>
          <p:nvPr/>
        </p:nvCxnSpPr>
        <p:spPr>
          <a:xfrm rot="16200000" flipH="1">
            <a:off x="2719569" y="5159418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2712481" y="6165503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/>
              <p:cNvSpPr txBox="1"/>
              <p:nvPr/>
            </p:nvSpPr>
            <p:spPr>
              <a:xfrm>
                <a:off x="2790706" y="5268480"/>
                <a:ext cx="3116559" cy="6463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,&lt;H&gt;)}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kumimoji="0" lang="es-ES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oks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: {}, </a:t>
                </a:r>
                <a:r>
                  <a:rPr kumimoji="0" lang="es-ES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: {}</a:t>
                </a:r>
                <a:endPara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Cuadro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06" y="5268480"/>
                <a:ext cx="3116559" cy="646331"/>
              </a:xfrm>
              <a:prstGeom prst="rect">
                <a:avLst/>
              </a:prstGeom>
              <a:blipFill>
                <a:blip r:embed="rId10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/>
              <p:cNvSpPr txBox="1"/>
              <p:nvPr/>
            </p:nvSpPr>
            <p:spPr>
              <a:xfrm>
                <a:off x="4200395" y="6304003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>
                  <a:defRPr/>
                </a:pPr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GB" sz="1200" i="1" dirty="0" smtClean="0">
                    <a:solidFill>
                      <a:srgbClr val="F3A447">
                        <a:lumMod val="50000"/>
                      </a:srgbClr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Cuadro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95" y="6304003"/>
                <a:ext cx="1162498" cy="461665"/>
              </a:xfrm>
              <a:prstGeom prst="rect">
                <a:avLst/>
              </a:prstGeom>
              <a:blipFill>
                <a:blip r:embed="rId11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1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792641" y="4200117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384914" y="133370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71" idx="3"/>
          </p:cNvCxnSpPr>
          <p:nvPr/>
        </p:nvCxnSpPr>
        <p:spPr>
          <a:xfrm rot="5400000">
            <a:off x="3492119" y="3569706"/>
            <a:ext cx="1266438" cy="25945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>
            <a:off x="4719281" y="1496777"/>
            <a:ext cx="1665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4258982" y="1622512"/>
                <a:ext cx="124745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Pending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82" y="1622512"/>
                <a:ext cx="1247457" cy="461665"/>
              </a:xfrm>
              <a:prstGeom prst="rect">
                <a:avLst/>
              </a:prstGeom>
              <a:blipFill>
                <a:blip r:embed="rId6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6828788" y="1584062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88" y="1584062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7893520" y="2570099"/>
                <a:ext cx="4188967" cy="120032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London 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waitFor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({&lt;P&gt;, 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(UK, country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 &lt;C&gt;)})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UK     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validate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({&lt;C&gt;})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timBl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ok({&lt;R&gt;, (Human, 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 &lt;H&gt;)})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vintCerf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ok({&lt;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R&gt;, 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(Human, 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 &lt;H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&gt;)})</a:t>
                </a:r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20" y="2570099"/>
                <a:ext cx="4188967" cy="1200329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uadroTexto 66"/>
          <p:cNvSpPr txBox="1"/>
          <p:nvPr/>
        </p:nvSpPr>
        <p:spPr>
          <a:xfrm>
            <a:off x="8102573" y="224020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Msgs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87587" y="2823525"/>
            <a:ext cx="2563522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ok({&lt;R&gt;, 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&lt;H&gt;)}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2494130" y="1071591"/>
            <a:ext cx="2733441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waitFor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({&lt;P&gt;, (country, &lt;C&gt;)}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6035441" y="1079560"/>
            <a:ext cx="1374094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validate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(&lt;C&gt;})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/>
              <p:cNvSpPr txBox="1"/>
              <p:nvPr/>
            </p:nvSpPr>
            <p:spPr>
              <a:xfrm>
                <a:off x="391261" y="3569685"/>
                <a:ext cx="3914854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London,birthPlace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,&lt;P&gt;),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 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Human,instanceOf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oks: {}, failed: {})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Cuadro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1" y="3569685"/>
                <a:ext cx="3914854" cy="646331"/>
              </a:xfrm>
              <a:prstGeom prst="rect">
                <a:avLst/>
              </a:prstGeom>
              <a:blipFill>
                <a:blip r:embed="rId8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uadroTexto 67"/>
          <p:cNvSpPr txBox="1"/>
          <p:nvPr/>
        </p:nvSpPr>
        <p:spPr>
          <a:xfrm>
            <a:off x="316712" y="339945"/>
            <a:ext cx="406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vprog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54" name="Conector curvado 53"/>
          <p:cNvCxnSpPr>
            <a:stCxn id="71" idx="1"/>
          </p:cNvCxnSpPr>
          <p:nvPr/>
        </p:nvCxnSpPr>
        <p:spPr>
          <a:xfrm rot="10800000">
            <a:off x="811467" y="4879156"/>
            <a:ext cx="1098044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1125405" y="511740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1" name="Rectángulo redondeado 70"/>
          <p:cNvSpPr/>
          <p:nvPr/>
        </p:nvSpPr>
        <p:spPr>
          <a:xfrm>
            <a:off x="1909511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2" name="Rectángulo redondeado 71"/>
          <p:cNvSpPr/>
          <p:nvPr/>
        </p:nvSpPr>
        <p:spPr>
          <a:xfrm>
            <a:off x="3755445" y="6117102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/>
              <p:cNvSpPr txBox="1"/>
              <p:nvPr/>
            </p:nvSpPr>
            <p:spPr>
              <a:xfrm>
                <a:off x="4080589" y="6396336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Cuadro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589" y="6396336"/>
                <a:ext cx="1162498" cy="276999"/>
              </a:xfrm>
              <a:prstGeom prst="rect">
                <a:avLst/>
              </a:prstGeom>
              <a:blipFill>
                <a:blip r:embed="rId9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adroTexto 45"/>
          <p:cNvSpPr txBox="1"/>
          <p:nvPr/>
        </p:nvSpPr>
        <p:spPr>
          <a:xfrm>
            <a:off x="2109829" y="5071315"/>
            <a:ext cx="2563522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ok({&lt;R&gt;, 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&lt;H&gt;)}</a:t>
            </a:r>
          </a:p>
        </p:txBody>
      </p:sp>
      <p:cxnSp>
        <p:nvCxnSpPr>
          <p:cNvPr id="74" name="Conector curvado 73"/>
          <p:cNvCxnSpPr>
            <a:endCxn id="72" idx="1"/>
          </p:cNvCxnSpPr>
          <p:nvPr/>
        </p:nvCxnSpPr>
        <p:spPr>
          <a:xfrm rot="16200000" flipH="1">
            <a:off x="2719569" y="5267382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/>
              <p:cNvSpPr txBox="1"/>
              <p:nvPr/>
            </p:nvSpPr>
            <p:spPr>
              <a:xfrm>
                <a:off x="35421" y="5611506"/>
                <a:ext cx="3626314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Human,instanceOf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,&lt;H&gt;)}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kumimoji="0" lang="es-ES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oks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: {}, </a:t>
                </a:r>
                <a:r>
                  <a:rPr kumimoji="0" lang="es-ES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: {}</a:t>
                </a:r>
                <a:endPara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Cuadro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1" y="5611506"/>
                <a:ext cx="3626314" cy="646331"/>
              </a:xfrm>
              <a:prstGeom prst="rect">
                <a:avLst/>
              </a:prstGeom>
              <a:blipFill>
                <a:blip r:embed="rId10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6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5" idx="1"/>
            <a:endCxn id="42" idx="2"/>
          </p:cNvCxnSpPr>
          <p:nvPr/>
        </p:nvCxnSpPr>
        <p:spPr>
          <a:xfrm rot="10800000">
            <a:off x="811467" y="4879156"/>
            <a:ext cx="1098044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150187" y="5121553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810797" y="132528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5" idx="3"/>
          </p:cNvCxnSpPr>
          <p:nvPr/>
        </p:nvCxnSpPr>
        <p:spPr>
          <a:xfrm rot="5400000">
            <a:off x="3492119" y="3569706"/>
            <a:ext cx="1266438" cy="25945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 flipV="1">
            <a:off x="4719281" y="1488357"/>
            <a:ext cx="2091516" cy="8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3628775" y="1577319"/>
                <a:ext cx="320151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UK,country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,&lt;C&gt;)})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75" y="1577319"/>
                <a:ext cx="3201517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&lt;C&gt;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  <a:blipFill>
                <a:blip r:embed="rId7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/>
              <p:cNvSpPr txBox="1"/>
              <p:nvPr/>
            </p:nvSpPr>
            <p:spPr>
              <a:xfrm>
                <a:off x="676708" y="3547041"/>
                <a:ext cx="3649484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birthPlace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,&lt;P&gt;)},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oks: {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failed: {})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Cuadro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8" y="3547041"/>
                <a:ext cx="3649484" cy="646331"/>
              </a:xfrm>
              <a:prstGeom prst="rect">
                <a:avLst/>
              </a:prstGeom>
              <a:blipFill>
                <a:blip r:embed="rId8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uadroTexto 69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316712" y="339945"/>
            <a:ext cx="406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vprog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/>
              <p:cNvSpPr txBox="1"/>
              <p:nvPr/>
            </p:nvSpPr>
            <p:spPr>
              <a:xfrm>
                <a:off x="7247875" y="5989770"/>
                <a:ext cx="3243196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kumimoji="0" lang="es-ES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oks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: {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(Human,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,&lt;H&gt;)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},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kumimoji="0" lang="es-ES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r>
                  <a:rPr kumimoji="0" lang="es-ES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: {}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Cuadro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75" y="5989770"/>
                <a:ext cx="3243196" cy="646331"/>
              </a:xfrm>
              <a:prstGeom prst="rect">
                <a:avLst/>
              </a:prstGeom>
              <a:blipFill>
                <a:blip r:embed="rId9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uadroTexto 73"/>
              <p:cNvSpPr txBox="1"/>
              <p:nvPr/>
            </p:nvSpPr>
            <p:spPr>
              <a:xfrm>
                <a:off x="10413195" y="6205226"/>
                <a:ext cx="1077539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Cuadro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195" y="6205226"/>
                <a:ext cx="1077539" cy="276999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uadroTexto 74"/>
              <p:cNvSpPr txBox="1"/>
              <p:nvPr/>
            </p:nvSpPr>
            <p:spPr>
              <a:xfrm>
                <a:off x="9997945" y="6159059"/>
                <a:ext cx="449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Cuadro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945" y="6159059"/>
                <a:ext cx="44916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ector recto de flecha 77"/>
          <p:cNvCxnSpPr>
            <a:stCxn id="76" idx="3"/>
            <a:endCxn id="72" idx="1"/>
          </p:cNvCxnSpPr>
          <p:nvPr/>
        </p:nvCxnSpPr>
        <p:spPr>
          <a:xfrm>
            <a:off x="3490826" y="5706024"/>
            <a:ext cx="3757049" cy="606912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redondeado 44"/>
          <p:cNvSpPr/>
          <p:nvPr/>
        </p:nvSpPr>
        <p:spPr>
          <a:xfrm>
            <a:off x="1909511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3755445" y="6040009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4081238" y="6324458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>
                  <a:defRPr/>
                </a:pPr>
                <a:r>
                  <a:rPr lang="es-ES" sz="1200" dirty="0">
                    <a:solidFill>
                      <a:prstClr val="black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P&gt;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GB" sz="1200" i="1" dirty="0" smtClean="0">
                    <a:solidFill>
                      <a:srgbClr val="F3A447">
                        <a:lumMod val="50000"/>
                      </a:srgbClr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238" y="6324458"/>
                <a:ext cx="1162498" cy="461665"/>
              </a:xfrm>
              <a:prstGeom prst="rect">
                <a:avLst/>
              </a:prstGeom>
              <a:blipFill>
                <a:blip r:embed="rId1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curvado 48"/>
          <p:cNvCxnSpPr>
            <a:endCxn id="46" idx="1"/>
          </p:cNvCxnSpPr>
          <p:nvPr/>
        </p:nvCxnSpPr>
        <p:spPr>
          <a:xfrm rot="16200000" flipH="1">
            <a:off x="2719569" y="5190289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/>
              <p:cNvSpPr txBox="1"/>
              <p:nvPr/>
            </p:nvSpPr>
            <p:spPr>
              <a:xfrm>
                <a:off x="2413287" y="5567524"/>
                <a:ext cx="1077539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Cuadro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87" y="5567524"/>
                <a:ext cx="1077539" cy="276999"/>
              </a:xfrm>
              <a:prstGeom prst="rect">
                <a:avLst/>
              </a:prstGeom>
              <a:blipFill>
                <a:blip r:embed="rId1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8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66" idx="1"/>
            <a:endCxn id="42" idx="2"/>
          </p:cNvCxnSpPr>
          <p:nvPr/>
        </p:nvCxnSpPr>
        <p:spPr>
          <a:xfrm rot="10800000">
            <a:off x="811467" y="4879156"/>
            <a:ext cx="1098044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157289" y="5126563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810797" y="132528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66" idx="3"/>
          </p:cNvCxnSpPr>
          <p:nvPr/>
        </p:nvCxnSpPr>
        <p:spPr>
          <a:xfrm rot="5400000">
            <a:off x="3492119" y="3569706"/>
            <a:ext cx="1266438" cy="25945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 flipV="1">
            <a:off x="4719281" y="1488357"/>
            <a:ext cx="2091516" cy="8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3628775" y="1577319"/>
                <a:ext cx="2946640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({(country,&lt;C&gt;)})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75" y="1577319"/>
                <a:ext cx="2946640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&lt;C&gt;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  <a:blipFill>
                <a:blip r:embed="rId7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/>
              <p:cNvSpPr txBox="1"/>
              <p:nvPr/>
            </p:nvSpPr>
            <p:spPr>
              <a:xfrm>
                <a:off x="676708" y="3547041"/>
                <a:ext cx="3649484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birthPlace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,&lt;P&gt;)},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oks: {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failed: {})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Cuadro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8" y="3547041"/>
                <a:ext cx="3649484" cy="646331"/>
              </a:xfrm>
              <a:prstGeom prst="rect">
                <a:avLst/>
              </a:prstGeom>
              <a:blipFill>
                <a:blip r:embed="rId8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>
                <a:off x="8076245" y="2599605"/>
                <a:ext cx="3424335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London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ok(&lt;P&gt;, (UK, country, &lt;C&gt;))</a:t>
                </a:r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245" y="2599605"/>
                <a:ext cx="3424335" cy="276999"/>
              </a:xfrm>
              <a:prstGeom prst="rect">
                <a:avLst/>
              </a:prstGeom>
              <a:blipFill>
                <a:blip r:embed="rId9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adroTexto 45"/>
          <p:cNvSpPr txBox="1"/>
          <p:nvPr/>
        </p:nvSpPr>
        <p:spPr>
          <a:xfrm>
            <a:off x="8102573" y="224020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Msgs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2807980" y="1069208"/>
            <a:ext cx="2308645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ok({&lt;P&gt;, (country, &lt;C&gt;)}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6712" y="339945"/>
            <a:ext cx="564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Collecting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messages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2" name="Conector recto de flecha 51"/>
          <p:cNvCxnSpPr>
            <a:stCxn id="90" idx="3"/>
            <a:endCxn id="45" idx="1"/>
          </p:cNvCxnSpPr>
          <p:nvPr/>
        </p:nvCxnSpPr>
        <p:spPr>
          <a:xfrm>
            <a:off x="3661735" y="2070748"/>
            <a:ext cx="4414510" cy="667357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ángulo redondeado 65"/>
          <p:cNvSpPr/>
          <p:nvPr/>
        </p:nvSpPr>
        <p:spPr>
          <a:xfrm>
            <a:off x="1909511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7" name="Rectángulo redondeado 66"/>
          <p:cNvSpPr/>
          <p:nvPr/>
        </p:nvSpPr>
        <p:spPr>
          <a:xfrm>
            <a:off x="3774914" y="5936613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uadroTexto 69"/>
              <p:cNvSpPr txBox="1"/>
              <p:nvPr/>
            </p:nvSpPr>
            <p:spPr>
              <a:xfrm>
                <a:off x="4097087" y="6271661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>
                  <a:defRPr/>
                </a:pP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GB" sz="1200" i="1" dirty="0" smtClean="0">
                    <a:solidFill>
                      <a:srgbClr val="F3A447">
                        <a:lumMod val="50000"/>
                      </a:srgbClr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CuadroTexto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87" y="6271661"/>
                <a:ext cx="1162498" cy="461665"/>
              </a:xfrm>
              <a:prstGeom prst="rect">
                <a:avLst/>
              </a:prstGeom>
              <a:blipFill>
                <a:blip r:embed="rId10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ector curvado 70"/>
          <p:cNvCxnSpPr>
            <a:endCxn id="67" idx="1"/>
          </p:cNvCxnSpPr>
          <p:nvPr/>
        </p:nvCxnSpPr>
        <p:spPr>
          <a:xfrm rot="16200000" flipH="1">
            <a:off x="2739038" y="5086893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21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de flecha 5"/>
          <p:cNvCxnSpPr>
            <a:stCxn id="54" idx="2"/>
          </p:cNvCxnSpPr>
          <p:nvPr/>
        </p:nvCxnSpPr>
        <p:spPr>
          <a:xfrm>
            <a:off x="4805645" y="2116914"/>
            <a:ext cx="3087875" cy="3854675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5" idx="1"/>
            <a:endCxn id="42" idx="2"/>
          </p:cNvCxnSpPr>
          <p:nvPr/>
        </p:nvCxnSpPr>
        <p:spPr>
          <a:xfrm rot="10800000">
            <a:off x="811467" y="4879156"/>
            <a:ext cx="1098044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145049" y="5125725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810797" y="132528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5" idx="3"/>
          </p:cNvCxnSpPr>
          <p:nvPr/>
        </p:nvCxnSpPr>
        <p:spPr>
          <a:xfrm rot="5400000">
            <a:off x="3492119" y="3569706"/>
            <a:ext cx="1266438" cy="25945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 flipV="1">
            <a:off x="4719281" y="1488357"/>
            <a:ext cx="2091516" cy="8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7080477" y="5971589"/>
                <a:ext cx="3413114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({},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oks:{(country, &lt;C&gt;)}, failed: {})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477" y="5971589"/>
                <a:ext cx="3413114" cy="646331"/>
              </a:xfrm>
              <a:prstGeom prst="rect">
                <a:avLst/>
              </a:prstGeom>
              <a:blipFill>
                <a:blip r:embed="rId6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&lt;C&gt;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  <a:blipFill>
                <a:blip r:embed="rId7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/>
              <p:cNvSpPr txBox="1"/>
              <p:nvPr/>
            </p:nvSpPr>
            <p:spPr>
              <a:xfrm>
                <a:off x="236220" y="3547041"/>
                <a:ext cx="4089972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London,birthPlace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,&lt;P&gt;)},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oks: 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Human,instanceOf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failed: {})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Cuadro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" y="3547041"/>
                <a:ext cx="4089972" cy="646331"/>
              </a:xfrm>
              <a:prstGeom prst="rect">
                <a:avLst/>
              </a:prstGeom>
              <a:blipFill>
                <a:blip r:embed="rId8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10814046" y="6122142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046" y="6122142"/>
                <a:ext cx="1162498" cy="461665"/>
              </a:xfrm>
              <a:prstGeom prst="rect">
                <a:avLst/>
              </a:prstGeom>
              <a:blipFill>
                <a:blip r:embed="rId10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/>
              <p:cNvSpPr txBox="1"/>
              <p:nvPr/>
            </p:nvSpPr>
            <p:spPr>
              <a:xfrm>
                <a:off x="10398796" y="6075975"/>
                <a:ext cx="449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Cuadro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796" y="6075975"/>
                <a:ext cx="44916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uadroTexto 66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16712" y="339945"/>
            <a:ext cx="406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vprog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1909511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3732604" y="5924929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/>
              <p:cNvSpPr txBox="1"/>
              <p:nvPr/>
            </p:nvSpPr>
            <p:spPr>
              <a:xfrm>
                <a:off x="4097087" y="624539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>
                  <a:defRPr/>
                </a:pP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GB" sz="1200" i="1" dirty="0" smtClean="0">
                    <a:solidFill>
                      <a:srgbClr val="F3A447">
                        <a:lumMod val="50000"/>
                      </a:srgbClr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Cuadro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87" y="6245395"/>
                <a:ext cx="1162498" cy="461665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ector curvado 65"/>
          <p:cNvCxnSpPr>
            <a:endCxn id="46" idx="1"/>
          </p:cNvCxnSpPr>
          <p:nvPr/>
        </p:nvCxnSpPr>
        <p:spPr>
          <a:xfrm rot="16200000" flipH="1">
            <a:off x="2696728" y="5075209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/>
              <p:cNvSpPr txBox="1"/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Cuadro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86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9016" y="365125"/>
            <a:ext cx="10844784" cy="1325563"/>
          </a:xfrm>
        </p:spPr>
        <p:txBody>
          <a:bodyPr/>
          <a:lstStyle/>
          <a:p>
            <a:r>
              <a:rPr lang="es-ES" dirty="0" smtClean="0"/>
              <a:t>Formato del trabajo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9016" y="1690688"/>
            <a:ext cx="72999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Artículo científico en inglés</a:t>
            </a:r>
          </a:p>
          <a:p>
            <a:pPr marL="457200" lvl="1" indent="0">
              <a:buNone/>
            </a:pPr>
            <a:r>
              <a:rPr lang="es-ES" sz="2000" dirty="0" smtClean="0"/>
              <a:t>La convocatoria no indica requisitos de idioma</a:t>
            </a:r>
          </a:p>
          <a:p>
            <a:pPr marL="457200" lvl="1" indent="0">
              <a:buNone/>
            </a:pPr>
            <a:r>
              <a:rPr lang="es-ES" sz="2000" dirty="0" smtClean="0"/>
              <a:t>El inglés permite su posterior presentación en revista/congreso</a:t>
            </a:r>
          </a:p>
          <a:p>
            <a:pPr marL="0" indent="0">
              <a:buNone/>
            </a:pPr>
            <a:r>
              <a:rPr lang="es-ES" sz="2400" dirty="0" smtClean="0"/>
              <a:t>Publicado en abierto como </a:t>
            </a:r>
            <a:r>
              <a:rPr lang="es-ES" sz="2400" dirty="0" err="1" smtClean="0"/>
              <a:t>preprint</a:t>
            </a:r>
            <a:r>
              <a:rPr lang="es-ES" sz="2400" dirty="0" smtClean="0"/>
              <a:t> en </a:t>
            </a:r>
            <a:r>
              <a:rPr lang="es-ES" sz="2400" dirty="0" err="1" smtClean="0"/>
              <a:t>Arxiv</a:t>
            </a:r>
            <a:endParaRPr lang="es-ES" sz="2400" dirty="0" smtClean="0"/>
          </a:p>
          <a:p>
            <a:pPr marL="457200" lvl="1" indent="0">
              <a:buNone/>
            </a:pPr>
            <a:r>
              <a:rPr lang="es-ES" sz="2000" dirty="0">
                <a:hlinkClick r:id="rId2"/>
              </a:rPr>
              <a:t>https://</a:t>
            </a:r>
            <a:r>
              <a:rPr lang="es-ES" sz="2000" dirty="0" smtClean="0">
                <a:hlinkClick r:id="rId2"/>
              </a:rPr>
              <a:t>arxiv.org/abs/2110.11709</a:t>
            </a:r>
            <a:endParaRPr lang="es-ES" sz="2000" dirty="0" smtClean="0"/>
          </a:p>
          <a:p>
            <a:pPr marL="0" indent="0">
              <a:buNone/>
            </a:pPr>
            <a:r>
              <a:rPr lang="es-ES" sz="2400" dirty="0" smtClean="0"/>
              <a:t>Objetivos a corto plazo:</a:t>
            </a:r>
          </a:p>
          <a:p>
            <a:pPr marL="457200" lvl="1" indent="0">
              <a:buNone/>
            </a:pPr>
            <a:r>
              <a:rPr lang="es-ES" sz="2000" dirty="0" smtClean="0"/>
              <a:t>Optimizar implementaciones </a:t>
            </a:r>
          </a:p>
          <a:p>
            <a:pPr marL="457200" lvl="1" indent="0">
              <a:buNone/>
            </a:pPr>
            <a:r>
              <a:rPr lang="es-ES" sz="2000" dirty="0" smtClean="0"/>
              <a:t>Terminar experimentos</a:t>
            </a:r>
          </a:p>
          <a:p>
            <a:pPr marL="457200" lvl="1" indent="0">
              <a:buNone/>
            </a:pPr>
            <a:r>
              <a:rPr lang="es-ES" sz="2000" dirty="0" smtClean="0"/>
              <a:t>Enviar a publicación</a:t>
            </a:r>
            <a:endParaRPr lang="en-GB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85" y="2933955"/>
            <a:ext cx="4954187" cy="3270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7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5" idx="1"/>
            <a:endCxn id="42" idx="2"/>
          </p:cNvCxnSpPr>
          <p:nvPr/>
        </p:nvCxnSpPr>
        <p:spPr>
          <a:xfrm rot="10800000">
            <a:off x="811467" y="4879156"/>
            <a:ext cx="1098044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160325" y="5125725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810797" y="132528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5" idx="3"/>
          </p:cNvCxnSpPr>
          <p:nvPr/>
        </p:nvCxnSpPr>
        <p:spPr>
          <a:xfrm rot="5400000">
            <a:off x="3492119" y="3569706"/>
            <a:ext cx="1266438" cy="25945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 flipV="1">
            <a:off x="4719281" y="1488357"/>
            <a:ext cx="2091516" cy="8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&lt;C&gt;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  <a:blipFill>
                <a:blip r:embed="rId6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/>
              <p:cNvSpPr txBox="1"/>
              <p:nvPr/>
            </p:nvSpPr>
            <p:spPr>
              <a:xfrm>
                <a:off x="676708" y="3547041"/>
                <a:ext cx="3649484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birthPlace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,&lt;P&gt;)},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oks: {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kumimoji="0" lang="en-GB" sz="12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,&lt;H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&gt;)},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       failed: {})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Cuadro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8" y="3547041"/>
                <a:ext cx="3649484" cy="646331"/>
              </a:xfrm>
              <a:prstGeom prst="rect">
                <a:avLst/>
              </a:prstGeom>
              <a:blipFill>
                <a:blip r:embed="rId7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/>
              <p:cNvSpPr txBox="1"/>
              <p:nvPr/>
            </p:nvSpPr>
            <p:spPr>
              <a:xfrm>
                <a:off x="8076245" y="2599605"/>
                <a:ext cx="3934090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timBl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ok(&lt;R&gt;, (London, </a:t>
                </a:r>
                <a:r>
                  <a:rPr kumimoji="0" lang="es-E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birthPlace</a:t>
                </a: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 &lt;P&gt;))</a:t>
                </a:r>
              </a:p>
            </p:txBody>
          </p:sp>
        </mc:Choice>
        <mc:Fallback xmlns="">
          <p:sp>
            <p:nvSpPr>
              <p:cNvPr id="47" name="Cuadro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245" y="2599605"/>
                <a:ext cx="3934090" cy="276999"/>
              </a:xfrm>
              <a:prstGeom prst="rect">
                <a:avLst/>
              </a:prstGeom>
              <a:blipFill>
                <a:blip r:embed="rId10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uadroTexto 51"/>
          <p:cNvSpPr txBox="1"/>
          <p:nvPr/>
        </p:nvSpPr>
        <p:spPr>
          <a:xfrm>
            <a:off x="8102573" y="224020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Msgs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75336" y="2846257"/>
            <a:ext cx="2563522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ok({&lt;R&gt;, (</a:t>
            </a:r>
            <a:r>
              <a:rPr kumimoji="0" lang="es-E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, &lt;P&gt;)}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316712" y="339945"/>
            <a:ext cx="564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Collecting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messages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1909511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3789671" y="5968590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/>
              <p:cNvSpPr txBox="1"/>
              <p:nvPr/>
            </p:nvSpPr>
            <p:spPr>
              <a:xfrm>
                <a:off x="4097087" y="6257837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lvl="0">
                  <a:defRPr/>
                </a:pP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GB" sz="1200" i="1" dirty="0">
                    <a:solidFill>
                      <a:srgbClr val="F3A447">
                        <a:lumMod val="50000"/>
                      </a:srgbClr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Cuadro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087" y="6257837"/>
                <a:ext cx="1162498" cy="461665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curvado 60"/>
          <p:cNvCxnSpPr>
            <a:endCxn id="46" idx="1"/>
          </p:cNvCxnSpPr>
          <p:nvPr/>
        </p:nvCxnSpPr>
        <p:spPr>
          <a:xfrm rot="16200000" flipH="1">
            <a:off x="2753795" y="5118870"/>
            <a:ext cx="637567" cy="1434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/>
              <p:cNvSpPr txBox="1"/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CuadroTexto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71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ector recto de flecha 48"/>
          <p:cNvCxnSpPr>
            <a:endCxn id="45" idx="1"/>
          </p:cNvCxnSpPr>
          <p:nvPr/>
        </p:nvCxnSpPr>
        <p:spPr>
          <a:xfrm>
            <a:off x="2967040" y="3856954"/>
            <a:ext cx="4698315" cy="2403687"/>
          </a:xfrm>
          <a:prstGeom prst="straightConnector1">
            <a:avLst/>
          </a:prstGeom>
          <a:ln w="101600">
            <a:solidFill>
              <a:srgbClr val="E18D67">
                <a:alpha val="4117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7" idx="1"/>
            <a:endCxn id="42" idx="2"/>
          </p:cNvCxnSpPr>
          <p:nvPr/>
        </p:nvCxnSpPr>
        <p:spPr>
          <a:xfrm rot="10800000">
            <a:off x="811467" y="4879156"/>
            <a:ext cx="1098044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103929" y="5117342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810797" y="132528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7" idx="3"/>
          </p:cNvCxnSpPr>
          <p:nvPr/>
        </p:nvCxnSpPr>
        <p:spPr>
          <a:xfrm rot="5400000">
            <a:off x="3492119" y="3569706"/>
            <a:ext cx="1266438" cy="25945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 flipV="1">
            <a:off x="4719281" y="1488357"/>
            <a:ext cx="2091516" cy="8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&lt;C&gt;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  <a:blipFill>
                <a:blip r:embed="rId6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/>
              <p:cNvSpPr txBox="1"/>
              <p:nvPr/>
            </p:nvSpPr>
            <p:spPr>
              <a:xfrm>
                <a:off x="2059707" y="3579955"/>
                <a:ext cx="907333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Cuadro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07" y="3579955"/>
                <a:ext cx="907333" cy="276999"/>
              </a:xfrm>
              <a:prstGeom prst="rect">
                <a:avLst/>
              </a:prstGeom>
              <a:blipFill>
                <a:blip r:embed="rId7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>
                <a:off x="7665355" y="5845142"/>
                <a:ext cx="2733441" cy="8309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WaitingFor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({},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oks:{(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instanceOf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 &lt;H&gt;),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    (</a:t>
                </a:r>
                <a:r>
                  <a:rPr kumimoji="0" lang="en-GB" sz="1200" b="0" i="1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birthPlace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, &lt;P&gt;)},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    failed: {})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355" y="5845142"/>
                <a:ext cx="2733441" cy="830997"/>
              </a:xfrm>
              <a:prstGeom prst="rect">
                <a:avLst/>
              </a:prstGeom>
              <a:blipFill>
                <a:blip r:embed="rId10"/>
                <a:stretch>
                  <a:fillRect b="-3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/>
              <p:cNvSpPr txBox="1"/>
              <p:nvPr/>
            </p:nvSpPr>
            <p:spPr>
              <a:xfrm>
                <a:off x="10814046" y="6122142"/>
                <a:ext cx="822661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Cuadro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046" y="6122142"/>
                <a:ext cx="822661" cy="276999"/>
              </a:xfrm>
              <a:prstGeom prst="rect">
                <a:avLst/>
              </a:prstGeom>
              <a:blipFill>
                <a:blip r:embed="rId11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10398796" y="6075975"/>
                <a:ext cx="449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796" y="6075975"/>
                <a:ext cx="4491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CuadroTexto 60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16712" y="339945"/>
            <a:ext cx="406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Superstep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4.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vprog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Rectángulo redondeado 46"/>
          <p:cNvSpPr/>
          <p:nvPr/>
        </p:nvSpPr>
        <p:spPr>
          <a:xfrm>
            <a:off x="1909511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" name="Rectángulo redondeado 51"/>
          <p:cNvSpPr/>
          <p:nvPr/>
        </p:nvSpPr>
        <p:spPr>
          <a:xfrm>
            <a:off x="3758947" y="5935985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66"/>
              <p:cNvSpPr txBox="1"/>
              <p:nvPr/>
            </p:nvSpPr>
            <p:spPr>
              <a:xfrm>
                <a:off x="4138032" y="6249998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>
                  <a:defRPr/>
                </a:pP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GB" sz="1200" i="1" dirty="0" smtClean="0">
                    <a:solidFill>
                      <a:srgbClr val="F3A447">
                        <a:lumMod val="50000"/>
                      </a:srgbClr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CuadroTexto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032" y="6249998"/>
                <a:ext cx="1162498" cy="461665"/>
              </a:xfrm>
              <a:prstGeom prst="rect">
                <a:avLst/>
              </a:prstGeom>
              <a:blipFill>
                <a:blip r:embed="rId13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ector curvado 70"/>
          <p:cNvCxnSpPr>
            <a:stCxn id="47" idx="2"/>
            <a:endCxn id="52" idx="1"/>
          </p:cNvCxnSpPr>
          <p:nvPr/>
        </p:nvCxnSpPr>
        <p:spPr>
          <a:xfrm rot="16200000" flipH="1">
            <a:off x="2845969" y="5209164"/>
            <a:ext cx="435804" cy="139015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/>
              <p:cNvSpPr txBox="1"/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Cuadro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8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79671" y="2203214"/>
            <a:ext cx="726299" cy="3556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6237232" y="4759524"/>
            <a:ext cx="677791" cy="304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" name="Conector curvado 49"/>
          <p:cNvCxnSpPr>
            <a:stCxn id="40" idx="3"/>
            <a:endCxn id="44" idx="0"/>
          </p:cNvCxnSpPr>
          <p:nvPr/>
        </p:nvCxnSpPr>
        <p:spPr>
          <a:xfrm>
            <a:off x="2780545" y="3338454"/>
            <a:ext cx="3795583" cy="1421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4291966" y="3664460"/>
            <a:ext cx="12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togetherWith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5" idx="1"/>
            <a:endCxn id="42" idx="2"/>
          </p:cNvCxnSpPr>
          <p:nvPr/>
        </p:nvCxnSpPr>
        <p:spPr>
          <a:xfrm rot="10800000">
            <a:off x="811467" y="4879156"/>
            <a:ext cx="1098044" cy="621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198080" y="5125725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5" name="Conector curvado 64"/>
          <p:cNvCxnSpPr>
            <a:stCxn id="40" idx="3"/>
            <a:endCxn id="43" idx="2"/>
          </p:cNvCxnSpPr>
          <p:nvPr/>
        </p:nvCxnSpPr>
        <p:spPr>
          <a:xfrm flipV="1">
            <a:off x="2780545" y="2558895"/>
            <a:ext cx="2562276" cy="77955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curvado 68"/>
          <p:cNvCxnSpPr>
            <a:stCxn id="40" idx="0"/>
            <a:endCxn id="43" idx="1"/>
          </p:cNvCxnSpPr>
          <p:nvPr/>
        </p:nvCxnSpPr>
        <p:spPr>
          <a:xfrm rot="5400000" flipH="1" flipV="1">
            <a:off x="3332692" y="1433751"/>
            <a:ext cx="727574" cy="256638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4991085" y="286259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506844" y="24537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employer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1980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810797" y="132528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8" name="Conector curvado 97"/>
          <p:cNvCxnSpPr>
            <a:stCxn id="3" idx="2"/>
            <a:endCxn id="45" idx="3"/>
          </p:cNvCxnSpPr>
          <p:nvPr/>
        </p:nvCxnSpPr>
        <p:spPr>
          <a:xfrm rot="5400000">
            <a:off x="3492119" y="3569706"/>
            <a:ext cx="1266438" cy="25945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ángulo redondeado 136"/>
          <p:cNvSpPr/>
          <p:nvPr/>
        </p:nvSpPr>
        <p:spPr>
          <a:xfrm>
            <a:off x="7948288" y="4733072"/>
            <a:ext cx="708787" cy="3599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Spain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7080477" y="4602156"/>
            <a:ext cx="813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6" name="Conector recto de flecha 145"/>
          <p:cNvCxnSpPr>
            <a:stCxn id="44" idx="3"/>
            <a:endCxn id="137" idx="1"/>
          </p:cNvCxnSpPr>
          <p:nvPr/>
        </p:nvCxnSpPr>
        <p:spPr>
          <a:xfrm>
            <a:off x="6915023" y="4911616"/>
            <a:ext cx="1033265" cy="1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curvado 149"/>
          <p:cNvCxnSpPr>
            <a:stCxn id="43" idx="3"/>
            <a:endCxn id="44" idx="0"/>
          </p:cNvCxnSpPr>
          <p:nvPr/>
        </p:nvCxnSpPr>
        <p:spPr>
          <a:xfrm>
            <a:off x="5705970" y="2381055"/>
            <a:ext cx="870158" cy="237846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uadroTexto 163"/>
          <p:cNvSpPr txBox="1"/>
          <p:nvPr/>
        </p:nvSpPr>
        <p:spPr>
          <a:xfrm>
            <a:off x="6483946" y="3155506"/>
            <a:ext cx="128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awarded</a:t>
            </a:r>
            <a:endParaRPr kumimoji="0" lang="es-ES" sz="1200" b="0" i="1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pointTime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44871" y="4105887"/>
            <a:ext cx="155448" cy="127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 flipV="1">
            <a:off x="4719281" y="1488357"/>
            <a:ext cx="2091516" cy="8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/>
              <p:cNvSpPr txBox="1"/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Cuadro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49" y="2098169"/>
                <a:ext cx="1162498" cy="276999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26" y="5038241"/>
                <a:ext cx="1162498" cy="276999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1" y="5063708"/>
                <a:ext cx="116249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&lt;C&gt;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  <a:blipFill>
                <a:blip r:embed="rId6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/>
              <p:cNvSpPr txBox="1"/>
              <p:nvPr/>
            </p:nvSpPr>
            <p:spPr>
              <a:xfrm>
                <a:off x="2059707" y="3579955"/>
                <a:ext cx="907333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Cuadro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07" y="3579955"/>
                <a:ext cx="907333" cy="276999"/>
              </a:xfrm>
              <a:prstGeom prst="rect">
                <a:avLst/>
              </a:prstGeom>
              <a:blipFill>
                <a:blip r:embed="rId7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/>
          <p:cNvSpPr txBox="1"/>
          <p:nvPr/>
        </p:nvSpPr>
        <p:spPr>
          <a:xfrm>
            <a:off x="403733" y="358305"/>
            <a:ext cx="793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nodes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inactive, no more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messages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1909511" y="5314025"/>
            <a:ext cx="918570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vintCerf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3755445" y="5913495"/>
            <a:ext cx="1073041" cy="3723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Haven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2753077" y="625783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/>
              <p:cNvSpPr txBox="1"/>
              <p:nvPr/>
            </p:nvSpPr>
            <p:spPr>
              <a:xfrm>
                <a:off x="4138032" y="6234221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>
                  <a:defRPr/>
                </a:pPr>
                <a:r>
                  <a:rPr lang="es-ES" sz="1200" dirty="0" smtClean="0">
                    <a:solidFill>
                      <a:prstClr val="black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lang="es-E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GB" sz="1200" i="1" dirty="0" smtClean="0">
                    <a:solidFill>
                      <a:srgbClr val="F3A447">
                        <a:lumMod val="50000"/>
                      </a:srgbClr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Cuadro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032" y="6234221"/>
                <a:ext cx="1162498" cy="461665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curvado 51"/>
          <p:cNvCxnSpPr>
            <a:stCxn id="45" idx="2"/>
            <a:endCxn id="46" idx="1"/>
          </p:cNvCxnSpPr>
          <p:nvPr/>
        </p:nvCxnSpPr>
        <p:spPr>
          <a:xfrm rot="16200000" flipH="1">
            <a:off x="2855463" y="5199670"/>
            <a:ext cx="413314" cy="13866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076" y="5626107"/>
                <a:ext cx="1077539" cy="276999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3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/>
          <p:cNvSpPr/>
          <p:nvPr/>
        </p:nvSpPr>
        <p:spPr>
          <a:xfrm>
            <a:off x="1520953" y="3080730"/>
            <a:ext cx="1259592" cy="515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timBl</a:t>
            </a:r>
            <a:endParaRPr kumimoji="0" lang="es-ES" sz="1400" b="0" i="1" u="none" strike="noStrike" kern="1200" cap="none" spc="0" normalizeH="0" baseline="0" noProof="0" dirty="0" smtClean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403733" y="4515490"/>
            <a:ext cx="815468" cy="36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Human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5" name="Conector curvado 54"/>
          <p:cNvCxnSpPr>
            <a:stCxn id="40" idx="1"/>
            <a:endCxn id="42" idx="0"/>
          </p:cNvCxnSpPr>
          <p:nvPr/>
        </p:nvCxnSpPr>
        <p:spPr>
          <a:xfrm rot="10800000" flipV="1">
            <a:off x="811467" y="3338454"/>
            <a:ext cx="709486" cy="11770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/>
          <p:cNvSpPr txBox="1"/>
          <p:nvPr/>
        </p:nvSpPr>
        <p:spPr>
          <a:xfrm>
            <a:off x="831472" y="398678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instanceOf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Rectángulo redondeado 81"/>
          <p:cNvSpPr/>
          <p:nvPr/>
        </p:nvSpPr>
        <p:spPr>
          <a:xfrm>
            <a:off x="3877713" y="1333705"/>
            <a:ext cx="841568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London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3" name="Conector curvado 82"/>
          <p:cNvCxnSpPr>
            <a:stCxn id="40" idx="0"/>
            <a:endCxn id="82" idx="1"/>
          </p:cNvCxnSpPr>
          <p:nvPr/>
        </p:nvCxnSpPr>
        <p:spPr>
          <a:xfrm rot="5400000" flipH="1" flipV="1">
            <a:off x="2374858" y="1577875"/>
            <a:ext cx="1541285" cy="14644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redondeado 85"/>
          <p:cNvSpPr/>
          <p:nvPr/>
        </p:nvSpPr>
        <p:spPr>
          <a:xfrm>
            <a:off x="6810797" y="1325285"/>
            <a:ext cx="592576" cy="32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UK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D092A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2824646" y="193224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birthPlace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195092" y="1218106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country</a:t>
            </a:r>
            <a:endParaRPr kumimoji="0" lang="en-GB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1553" y="153112"/>
            <a:ext cx="2371162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&lt;R&gt;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Conector recto de flecha 23"/>
          <p:cNvCxnSpPr>
            <a:stCxn id="82" idx="3"/>
            <a:endCxn id="86" idx="1"/>
          </p:cNvCxnSpPr>
          <p:nvPr/>
        </p:nvCxnSpPr>
        <p:spPr>
          <a:xfrm flipV="1">
            <a:off x="4719281" y="1488357"/>
            <a:ext cx="2091516" cy="8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/>
              <p:cNvSpPr txBox="1"/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&lt;H&gt;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Cuadro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210" y="4694175"/>
                <a:ext cx="1162498" cy="461665"/>
              </a:xfrm>
              <a:prstGeom prst="rect">
                <a:avLst/>
              </a:prstGeom>
              <a:blipFill>
                <a:blip r:embed="rId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&lt;C&gt;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71" y="1575642"/>
                <a:ext cx="1162498" cy="461665"/>
              </a:xfrm>
              <a:prstGeom prst="rect">
                <a:avLst/>
              </a:prstGeom>
              <a:blipFill>
                <a:blip r:embed="rId3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/>
              <p:cNvSpPr txBox="1"/>
              <p:nvPr/>
            </p:nvSpPr>
            <p:spPr>
              <a:xfrm>
                <a:off x="2059707" y="3579955"/>
                <a:ext cx="907333" cy="2769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CuadroTexto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07" y="3579955"/>
                <a:ext cx="907333" cy="276999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&lt;R&gt;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GB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Failed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&lt;P&gt;</a:t>
                </a:r>
                <a14:m>
                  <m:oMath xmlns:m="http://schemas.openxmlformats.org/officeDocument/2006/math">
                    <m:r>
                      <a:rPr kumimoji="0" lang="es-E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0" lang="en-GB" sz="12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3A447">
                        <a:lumMod val="5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Times New Roman" panose="02020603050405020304" pitchFamily="18" charset="0"/>
                  </a:rPr>
                  <a:t>OK</a:t>
                </a:r>
                <a:endPara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3A447">
                      <a:lumMod val="5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396" y="1655249"/>
                <a:ext cx="1162498" cy="46166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/>
          <p:cNvSpPr txBox="1"/>
          <p:nvPr/>
        </p:nvSpPr>
        <p:spPr>
          <a:xfrm>
            <a:off x="316712" y="339945"/>
            <a:ext cx="8058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Wikibase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Subgraph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entities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some</a:t>
            </a:r>
            <a:r>
              <a:rPr kumimoji="0" lang="es-E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OK </a:t>
            </a:r>
            <a:r>
              <a:rPr kumimoji="0" lang="es-E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shape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8607141" y="153112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Schema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5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6364" y="0"/>
            <a:ext cx="9219235" cy="1325563"/>
          </a:xfrm>
        </p:spPr>
        <p:txBody>
          <a:bodyPr/>
          <a:lstStyle/>
          <a:p>
            <a:r>
              <a:rPr lang="es-ES" dirty="0" smtClean="0"/>
              <a:t>Status and </a:t>
            </a:r>
            <a:r>
              <a:rPr lang="es-ES" dirty="0" err="1" smtClean="0"/>
              <a:t>Messages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2900" y="120650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" name="Imagen 5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$Status$ &amp; ::= &amp; \Undefined    &amp; Default status \\&#10;    &amp; $\mid$ &amp; \Ok  &amp; Node conforms\\&#10;    &amp; $\mid$ &amp; \Failed  &amp; Node doesn't conform \\&#10;    &amp; $\mid$ &amp; \Pending &amp; Requested to conform \\&#10;    &amp; $\mid$ &amp; \WaitingFor{ds}{oks}{fs} &amp; Waiting for some neighbours \\&#10;    &amp; &amp; &amp; $ds$ = list dependants neighbours \\&#10;    &amp; &amp; &amp; $oks$ = list of conformant neighbours \\&#10;    &amp; &amp; &amp; $fs$ = list of non conformant neighbours \\&#10;    &amp; &amp; &amp; where $ds, oks, failed\in\VertSet\times\PropSet\times\LabelSet$&#10;\end{tabular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36" y="1724079"/>
            <a:ext cx="7616992" cy="2269024"/>
          </a:xfrm>
          <a:prstGeom prst="rect">
            <a:avLst/>
          </a:prstGeom>
        </p:spPr>
      </p:pic>
      <p:pic>
        <p:nvPicPr>
          <p:cNvPr id="8" name="Imagen 7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Msg &amp; ::= &amp; \Validate   &amp;  Request to validate \\&#10;    &amp; $\mid$ &amp; \Checked{oks}{fs} &amp; Some neighbours have been checked \\&#10;    &amp; &amp; &amp; $oks$ = neighbours that have been checked as conformant \\&#10;    &amp; &amp; &amp; $fs$ = neighbours that have been checked as non-conformant \\&#10;    &amp; &amp; &amp; where $oks,fs\in\VertSet\times\PropSet\times\LabelSet$ \\&#10;    &amp; $\mid$ &amp; \WaitFor{ds} &amp; Request to wait for some neighbours \\&#10;    &amp; &amp; &amp; where $ds\in\VertSet\times\PropSet\times\LabelSet$&#10;\end{tabular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11" y="4660859"/>
            <a:ext cx="7823489" cy="15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err="1" smtClean="0"/>
              <a:t>Adapting</a:t>
            </a:r>
            <a:r>
              <a:rPr lang="es-ES" dirty="0" smtClean="0"/>
              <a:t> </a:t>
            </a:r>
            <a:r>
              <a:rPr lang="es-ES" dirty="0" err="1" smtClean="0"/>
              <a:t>Pregel</a:t>
            </a:r>
            <a:r>
              <a:rPr lang="es-ES" dirty="0" smtClean="0"/>
              <a:t> to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ShEx</a:t>
            </a:r>
            <a:endParaRPr lang="en-GB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7286625" y="1841502"/>
            <a:ext cx="4762500" cy="4078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 smtClean="0">
                <a:latin typeface="Bell MT" panose="02020503060305020303" pitchFamily="18" charset="0"/>
              </a:rPr>
              <a:t>Parameters</a:t>
            </a:r>
            <a:endParaRPr lang="es-ES" sz="2000" dirty="0" smtClean="0">
              <a:latin typeface="Bell MT" panose="02020503060305020303" pitchFamily="18" charset="0"/>
            </a:endParaRPr>
          </a:p>
          <a:p>
            <a:pPr marL="457200" lvl="1" indent="0">
              <a:buNone/>
            </a:pPr>
            <a:r>
              <a:rPr lang="es-ES" sz="1800" dirty="0" err="1" smtClean="0">
                <a:latin typeface="Corbel" panose="020B0503020204020204" pitchFamily="34" charset="0"/>
              </a:rPr>
              <a:t>InitialLabel</a:t>
            </a:r>
            <a:r>
              <a:rPr lang="es-ES" sz="1800" dirty="0" smtClean="0">
                <a:latin typeface="Bell MT" panose="02020503060305020303" pitchFamily="18" charset="0"/>
              </a:rPr>
              <a:t>, </a:t>
            </a:r>
            <a:r>
              <a:rPr lang="es-ES" sz="1800" dirty="0" err="1" smtClean="0">
                <a:latin typeface="Bell MT" panose="02020503060305020303" pitchFamily="18" charset="0"/>
              </a:rPr>
              <a:t>start</a:t>
            </a:r>
            <a:r>
              <a:rPr lang="es-ES" sz="1800" dirty="0" smtClean="0">
                <a:latin typeface="Bell MT" panose="02020503060305020303" pitchFamily="18" charset="0"/>
              </a:rPr>
              <a:t> </a:t>
            </a:r>
            <a:r>
              <a:rPr lang="es-ES" sz="1800" dirty="0" err="1" smtClean="0">
                <a:latin typeface="Bell MT" panose="02020503060305020303" pitchFamily="18" charset="0"/>
              </a:rPr>
              <a:t>label</a:t>
            </a:r>
            <a:endParaRPr lang="es-ES" sz="1800" dirty="0" smtClean="0">
              <a:latin typeface="Bell MT" panose="02020503060305020303" pitchFamily="18" charset="0"/>
            </a:endParaRPr>
          </a:p>
          <a:p>
            <a:pPr marL="457200" lvl="1" indent="0">
              <a:buNone/>
            </a:pPr>
            <a:r>
              <a:rPr lang="es-ES" sz="1800" dirty="0" err="1" smtClean="0">
                <a:latin typeface="Corbel" panose="020B0503020204020204" pitchFamily="34" charset="0"/>
              </a:rPr>
              <a:t>checkLocal</a:t>
            </a:r>
            <a:r>
              <a:rPr lang="es-ES" sz="1800" dirty="0" smtClean="0">
                <a:latin typeface="Bell MT" panose="02020503060305020303" pitchFamily="18" charset="0"/>
              </a:rPr>
              <a:t>, </a:t>
            </a:r>
            <a:r>
              <a:rPr lang="es-ES" sz="1800" dirty="0" err="1" smtClean="0">
                <a:latin typeface="Bell MT" panose="02020503060305020303" pitchFamily="18" charset="0"/>
              </a:rPr>
              <a:t>attempts</a:t>
            </a:r>
            <a:r>
              <a:rPr lang="es-ES" sz="1800" dirty="0" smtClean="0">
                <a:latin typeface="Bell MT" panose="02020503060305020303" pitchFamily="18" charset="0"/>
              </a:rPr>
              <a:t> to </a:t>
            </a:r>
            <a:r>
              <a:rPr lang="es-ES" sz="1800" dirty="0" err="1" smtClean="0">
                <a:latin typeface="Bell MT" panose="02020503060305020303" pitchFamily="18" charset="0"/>
              </a:rPr>
              <a:t>check</a:t>
            </a:r>
            <a:r>
              <a:rPr lang="es-ES" sz="1800" dirty="0" smtClean="0">
                <a:latin typeface="Bell MT" panose="02020503060305020303" pitchFamily="18" charset="0"/>
              </a:rPr>
              <a:t> </a:t>
            </a:r>
            <a:r>
              <a:rPr lang="es-ES" sz="1800" dirty="0" err="1" smtClean="0">
                <a:latin typeface="Bell MT" panose="02020503060305020303" pitchFamily="18" charset="0"/>
              </a:rPr>
              <a:t>if</a:t>
            </a:r>
            <a:r>
              <a:rPr lang="es-ES" sz="1800" dirty="0" smtClean="0">
                <a:latin typeface="Bell MT" panose="02020503060305020303" pitchFamily="18" charset="0"/>
              </a:rPr>
              <a:t> a </a:t>
            </a:r>
            <a:r>
              <a:rPr lang="es-ES" sz="1800" dirty="0" err="1" smtClean="0">
                <a:latin typeface="Bell MT" panose="02020503060305020303" pitchFamily="18" charset="0"/>
              </a:rPr>
              <a:t>node</a:t>
            </a:r>
            <a:r>
              <a:rPr lang="es-ES" sz="1800" dirty="0" smtClean="0">
                <a:latin typeface="Bell MT" panose="02020503060305020303" pitchFamily="18" charset="0"/>
              </a:rPr>
              <a:t> </a:t>
            </a:r>
            <a:r>
              <a:rPr lang="es-ES" sz="1800" dirty="0" err="1" smtClean="0">
                <a:latin typeface="Bell MT" panose="02020503060305020303" pitchFamily="18" charset="0"/>
              </a:rPr>
              <a:t>conforms</a:t>
            </a:r>
            <a:r>
              <a:rPr lang="es-ES" sz="1800" dirty="0" smtClean="0">
                <a:latin typeface="Bell MT" panose="02020503060305020303" pitchFamily="18" charset="0"/>
              </a:rPr>
              <a:t> </a:t>
            </a:r>
            <a:r>
              <a:rPr lang="es-ES" sz="1800" dirty="0" err="1" smtClean="0">
                <a:latin typeface="Bell MT" panose="02020503060305020303" pitchFamily="18" charset="0"/>
              </a:rPr>
              <a:t>locally</a:t>
            </a:r>
            <a:r>
              <a:rPr lang="es-ES" sz="1800" dirty="0" smtClean="0">
                <a:latin typeface="Bell MT" panose="02020503060305020303" pitchFamily="18" charset="0"/>
              </a:rPr>
              <a:t>. </a:t>
            </a:r>
            <a:r>
              <a:rPr lang="es-ES" sz="1800" dirty="0" err="1" smtClean="0">
                <a:latin typeface="Bell MT" panose="02020503060305020303" pitchFamily="18" charset="0"/>
              </a:rPr>
              <a:t>Possible</a:t>
            </a:r>
            <a:r>
              <a:rPr lang="es-ES" sz="1800" dirty="0" smtClean="0">
                <a:latin typeface="Bell MT" panose="02020503060305020303" pitchFamily="18" charset="0"/>
              </a:rPr>
              <a:t> </a:t>
            </a:r>
            <a:r>
              <a:rPr lang="es-ES" sz="1800" dirty="0" err="1" smtClean="0">
                <a:latin typeface="Bell MT" panose="02020503060305020303" pitchFamily="18" charset="0"/>
              </a:rPr>
              <a:t>results</a:t>
            </a:r>
            <a:r>
              <a:rPr lang="es-ES" sz="1800" dirty="0" smtClean="0">
                <a:latin typeface="Bell MT" panose="02020503060305020303" pitchFamily="18" charset="0"/>
              </a:rPr>
              <a:t>:</a:t>
            </a:r>
          </a:p>
          <a:p>
            <a:pPr marL="914400" lvl="2" indent="0">
              <a:buNone/>
            </a:pPr>
            <a:r>
              <a:rPr lang="es-ES" sz="1600" dirty="0" smtClean="0">
                <a:latin typeface="Bell MT" panose="02020503060305020303" pitchFamily="18" charset="0"/>
              </a:rPr>
              <a:t>Ok</a:t>
            </a:r>
          </a:p>
          <a:p>
            <a:pPr marL="914400" lvl="2" indent="0">
              <a:buNone/>
            </a:pPr>
            <a:r>
              <a:rPr lang="es-ES" sz="1600" dirty="0" err="1" smtClean="0">
                <a:latin typeface="Bell MT" panose="02020503060305020303" pitchFamily="18" charset="0"/>
              </a:rPr>
              <a:t>Failed</a:t>
            </a:r>
            <a:endParaRPr lang="es-ES" sz="1600" dirty="0" smtClean="0">
              <a:latin typeface="Bell MT" panose="02020503060305020303" pitchFamily="18" charset="0"/>
            </a:endParaRPr>
          </a:p>
          <a:p>
            <a:pPr marL="914400" lvl="2" indent="0">
              <a:buNone/>
            </a:pPr>
            <a:r>
              <a:rPr lang="es-ES" sz="1600" dirty="0" err="1" smtClean="0">
                <a:latin typeface="Bell MT" panose="02020503060305020303" pitchFamily="18" charset="0"/>
              </a:rPr>
              <a:t>Pending</a:t>
            </a:r>
            <a:r>
              <a:rPr lang="es-ES" sz="1600" dirty="0" smtClean="0">
                <a:latin typeface="Bell MT" panose="02020503060305020303" pitchFamily="18" charset="0"/>
              </a:rPr>
              <a:t>(</a:t>
            </a:r>
            <a:r>
              <a:rPr lang="es-ES" sz="1600" dirty="0" err="1" smtClean="0">
                <a:latin typeface="Bell MT" panose="02020503060305020303" pitchFamily="18" charset="0"/>
              </a:rPr>
              <a:t>ls</a:t>
            </a:r>
            <a:r>
              <a:rPr lang="es-ES" sz="1600" dirty="0" smtClean="0">
                <a:latin typeface="Bell MT" panose="02020503060305020303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s-ES" sz="1800" dirty="0" err="1" smtClean="0">
                <a:latin typeface="Corbel" panose="020B0503020204020204" pitchFamily="34" charset="0"/>
              </a:rPr>
              <a:t>checkNeighs</a:t>
            </a:r>
            <a:r>
              <a:rPr lang="es-ES" sz="1800" dirty="0" smtClean="0">
                <a:latin typeface="Bell MT" panose="02020503060305020303" pitchFamily="18" charset="0"/>
              </a:rPr>
              <a:t>, </a:t>
            </a:r>
            <a:r>
              <a:rPr lang="es-ES" sz="1800" dirty="0" err="1" smtClean="0">
                <a:latin typeface="Bell MT" panose="02020503060305020303" pitchFamily="18" charset="0"/>
              </a:rPr>
              <a:t>attempts</a:t>
            </a:r>
            <a:r>
              <a:rPr lang="es-ES" sz="1800" dirty="0" smtClean="0">
                <a:latin typeface="Bell MT" panose="02020503060305020303" pitchFamily="18" charset="0"/>
              </a:rPr>
              <a:t> to </a:t>
            </a:r>
            <a:r>
              <a:rPr lang="es-ES" sz="1800" dirty="0" err="1" smtClean="0">
                <a:latin typeface="Bell MT" panose="02020503060305020303" pitchFamily="18" charset="0"/>
              </a:rPr>
              <a:t>check</a:t>
            </a:r>
            <a:r>
              <a:rPr lang="es-ES" sz="1800" dirty="0" smtClean="0">
                <a:latin typeface="Bell MT" panose="02020503060305020303" pitchFamily="18" charset="0"/>
              </a:rPr>
              <a:t> </a:t>
            </a:r>
            <a:r>
              <a:rPr lang="es-ES" sz="1800" dirty="0" err="1" smtClean="0">
                <a:latin typeface="Bell MT" panose="02020503060305020303" pitchFamily="18" charset="0"/>
              </a:rPr>
              <a:t>the</a:t>
            </a:r>
            <a:r>
              <a:rPr lang="es-ES" sz="1800" dirty="0" smtClean="0">
                <a:latin typeface="Bell MT" panose="02020503060305020303" pitchFamily="18" charset="0"/>
              </a:rPr>
              <a:t> </a:t>
            </a:r>
            <a:r>
              <a:rPr lang="es-ES" sz="1800" dirty="0" err="1" smtClean="0">
                <a:latin typeface="Bell MT" panose="02020503060305020303" pitchFamily="18" charset="0"/>
              </a:rPr>
              <a:t>neighbourhood</a:t>
            </a:r>
            <a:r>
              <a:rPr lang="es-ES" sz="1800" dirty="0" smtClean="0">
                <a:latin typeface="Bell MT" panose="02020503060305020303" pitchFamily="18" charset="0"/>
              </a:rPr>
              <a:t> of a </a:t>
            </a:r>
            <a:r>
              <a:rPr lang="es-ES" sz="1800" dirty="0" err="1" smtClean="0">
                <a:latin typeface="Bell MT" panose="02020503060305020303" pitchFamily="18" charset="0"/>
              </a:rPr>
              <a:t>node</a:t>
            </a:r>
            <a:r>
              <a:rPr lang="es-ES" sz="1800" dirty="0" smtClean="0">
                <a:latin typeface="Bell MT" panose="02020503060305020303" pitchFamily="18" charset="0"/>
              </a:rPr>
              <a:t>. </a:t>
            </a:r>
            <a:r>
              <a:rPr lang="es-ES" sz="1800" dirty="0" err="1" smtClean="0">
                <a:latin typeface="Bell MT" panose="02020503060305020303" pitchFamily="18" charset="0"/>
              </a:rPr>
              <a:t>Result</a:t>
            </a:r>
            <a:r>
              <a:rPr lang="es-ES" sz="1800" dirty="0" smtClean="0">
                <a:latin typeface="Bell MT" panose="02020503060305020303" pitchFamily="18" charset="0"/>
              </a:rPr>
              <a:t>:</a:t>
            </a:r>
          </a:p>
          <a:p>
            <a:pPr marL="914400" lvl="2" indent="0">
              <a:buNone/>
            </a:pPr>
            <a:r>
              <a:rPr lang="es-ES" sz="1600" dirty="0" smtClean="0">
                <a:latin typeface="Bell MT" panose="02020503060305020303" pitchFamily="18" charset="0"/>
              </a:rPr>
              <a:t>Ok</a:t>
            </a:r>
          </a:p>
          <a:p>
            <a:pPr marL="914400" lvl="2" indent="0">
              <a:buNone/>
            </a:pPr>
            <a:r>
              <a:rPr lang="es-ES" sz="1600" dirty="0" err="1" smtClean="0">
                <a:latin typeface="Bell MT" panose="02020503060305020303" pitchFamily="18" charset="0"/>
              </a:rPr>
              <a:t>Failed</a:t>
            </a:r>
            <a:endParaRPr lang="es-ES" sz="1600" dirty="0" smtClean="0">
              <a:latin typeface="Bell MT" panose="02020503060305020303" pitchFamily="18" charset="0"/>
            </a:endParaRPr>
          </a:p>
          <a:p>
            <a:pPr marL="457200" lvl="1" indent="0">
              <a:buNone/>
            </a:pPr>
            <a:r>
              <a:rPr lang="es-ES" sz="1800" dirty="0" err="1" smtClean="0">
                <a:latin typeface="Corbel" panose="020B0503020204020204" pitchFamily="34" charset="0"/>
              </a:rPr>
              <a:t>tripleConstraints</a:t>
            </a:r>
            <a:r>
              <a:rPr lang="es-ES" sz="1800" dirty="0" smtClean="0">
                <a:latin typeface="Bell MT" panose="02020503060305020303" pitchFamily="18" charset="0"/>
              </a:rPr>
              <a:t>: set of </a:t>
            </a:r>
            <a:r>
              <a:rPr lang="es-ES" sz="1800" dirty="0" err="1" smtClean="0">
                <a:latin typeface="Bell MT" panose="02020503060305020303" pitchFamily="18" charset="0"/>
              </a:rPr>
              <a:t>constraints</a:t>
            </a:r>
            <a:r>
              <a:rPr lang="es-ES" sz="1800" dirty="0" smtClean="0">
                <a:latin typeface="Bell MT" panose="02020503060305020303" pitchFamily="18" charset="0"/>
              </a:rPr>
              <a:t> </a:t>
            </a:r>
            <a:r>
              <a:rPr lang="es-ES" sz="1800" dirty="0" err="1" smtClean="0">
                <a:latin typeface="Bell MT" panose="02020503060305020303" pitchFamily="18" charset="0"/>
              </a:rPr>
              <a:t>associated</a:t>
            </a:r>
            <a:r>
              <a:rPr lang="es-ES" sz="1800" dirty="0" smtClean="0">
                <a:latin typeface="Bell MT" panose="02020503060305020303" pitchFamily="18" charset="0"/>
              </a:rPr>
              <a:t> </a:t>
            </a:r>
            <a:r>
              <a:rPr lang="es-ES" sz="1800" dirty="0" err="1" smtClean="0">
                <a:latin typeface="Bell MT" panose="02020503060305020303" pitchFamily="18" charset="0"/>
              </a:rPr>
              <a:t>with</a:t>
            </a:r>
            <a:r>
              <a:rPr lang="es-ES" sz="1800" dirty="0" smtClean="0">
                <a:latin typeface="Bell MT" panose="02020503060305020303" pitchFamily="18" charset="0"/>
              </a:rPr>
              <a:t> a </a:t>
            </a:r>
            <a:r>
              <a:rPr lang="es-ES" sz="1800" dirty="0" err="1" smtClean="0">
                <a:latin typeface="Bell MT" panose="02020503060305020303" pitchFamily="18" charset="0"/>
              </a:rPr>
              <a:t>label</a:t>
            </a:r>
            <a:endParaRPr lang="es-ES" sz="1600" dirty="0" smtClean="0">
              <a:latin typeface="Bell MT" panose="02020503060305020303" pitchFamily="18" charset="0"/>
            </a:endParaRPr>
          </a:p>
        </p:txBody>
      </p:sp>
      <p:pic>
        <p:nvPicPr>
          <p:cNvPr id="9" name="Imagen 8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%\NoCaptionOfAlgo&#10;% \RestyleAlgo{plain}&#10;\LinesNumberedHidden&#10;\begin{algorithm}[!hbt]&#10;\DontPrintSemicolon&#10;\SetAlgoVlined&#10;\SetArgSty{textnormal}&#10;\SetKwInput{KwIn}{Input parameters}&#10;\KwIn{&#10; \Block{\c|g|: \c|Graph|[\VertSet, \EdgeSet] \;&#10; \c|initialLabel|: \LabelSet \;&#10; \c|checkLocal|: (\LabelSet, \VertSet) $\rightarrow$ \Ok $\mid$ \Failed $\mid$ \Pending(\c|Set|[\LabelSet]) \;&#10; \c|checkNeighs|: (\LabelSet, \c|Bag|[(\EdgeSet, \LabelSet)],  \c|Set|[(\EdgeSet, \LabelSet)]) $\rightarrow$ \Ok$\mid$\Failed \;&#10; \c|tripleConstraints|: \LabelSet $\rightarrow$ \c|Set|[(\EdgeSet, \LabelSet)]}&#10;}&#10;\KwOut{\c|g|:\c|Graph|[(\VertSet, \LabelSet $\mapsto$ Status), \EdgeSet]&#10;}&#10;\blockskip&#10;\c|gs| = \c|mapVertices|(\c|g|, $\lambda$(\c|id|, \c|v|)$\rightarrow$(id, (v, $\lambda$v$\rightarrow$\Undefined)))  \;&#10;\c|gs| = \c|pregel|(\Validate, \c|gs|, \vProg, \c|sendMsg|, \c|mergeMsg|) \;&#10;\c|gs| = \c|mapVertices|(\c|gs|, \c|checkUnsolved|) \;&#10;\Return\c|gs| \;&#10;\blockskip&#10;\DefInline{\c|checkUnsolved|(v,m)}{&#10;(v,m') where \; &#10;\ \ \ m'(\lbl) = $\begin{cases}&#10;  \text{\c|checkNeighs|(\lbl, $\emptyset$, $\emptyset$)} &amp; \text{if}\ m(\lbl)=\Pending \\ &#10;  \text{\c|checkNeighs|(\lbl, oks, fs $\cup{}$ ds)} &amp; \text{if}\ m(\lbl)=\WaitingFor{ds}{oks}{fs}\} \\&#10;  m(\lbl) &amp; \text{otherwise} &#10;  \end{cases}$&#10;}\\&#10;\caption{Pregel-based ShEx validation pseudocode}&#10;\end{algorithm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8" y="1450977"/>
            <a:ext cx="7163432" cy="47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err="1" smtClean="0"/>
              <a:t>vProg</a:t>
            </a:r>
            <a:r>
              <a:rPr lang="es-ES" dirty="0" smtClean="0"/>
              <a:t> </a:t>
            </a:r>
            <a:r>
              <a:rPr lang="es-ES" dirty="0" err="1" smtClean="0"/>
              <a:t>definition</a:t>
            </a:r>
            <a:endParaRPr lang="en-GB" dirty="0"/>
          </a:p>
        </p:txBody>
      </p:sp>
      <p:pic>
        <p:nvPicPr>
          <p:cNvPr id="4" name="Imagen 3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}&#10;\inference[$$]&#10;  {\fracEmpty{&#10;    \msgSent{(n,m)}{\lbl}{\Validate}&#10;    }{&#10;    \status{m}{\lbl}=s\in\{\Undefined, \Pending\}&#10;    } &amp; \checkLocal{\lbl}{n}=r\in\{\Ok,\Failed\}&#10;  } &#10;  {\status{m'}{\lbl}=r}&#10;  &#10;  \\ \\&#10;&#10;\inference[$$]&#10;  {\fracEmpty{\msgSent{(n,m)}{\lbl}{\Validate}}   &#10;   {\status{m}{\lbl}=r\in\{\Undefined,\Pending\}&#10;   } &amp; \checkLocal{\lbl}{n}=\PendingLs&#10;  } &#10;  {\fracEmpty{\status{m'}{l}=\Undefined}{\status{m'}{l'}=\Pending\,\,\forall{l'}\in{}ls}}&#10;&#10;\\ \\  &#10;&#10;\inference[$$]&#10;  {\fracEmpty{&#10;    \msgSent{(n,m)}{\lbl}{\Validate}}    &#10;   {&#10;    \status{m}{\lbl}=r\in\{\Ok,\Failed\}&#10;   }&#10;  } &#10;  {\status{m'}{\lbl}=r}&#10;&#10;\\ \\  &#10;&#10;% This is to stop the recursive case....if we request to validate a node for which we are already waiting for, we assume it is valid&#10;\inference[$$]&#10;  {\fracEmpty{&#10;    \msgSent{(n,m)}{\lbl}{\Validate}&#10;    }{&#10;    \status{m}{\lbl}=\WaitingFor{ds}{oks}{fs}&#10;  }&#10;  } &#10;  {\status{m'}{\lbl}=\Ok}&#10;&#10;\\ \\  &#10;&#10;\inference[$$]&#10;  {\fracEmpty{&#10;   \msgSent{(n,m)}{\lbl}{\Checked{oks}{fs}}}&#10;   { &#10;   \status{m}{\lbl}=\WaitingFor{ds}{oks'}{fs'}&#10;   } &amp; ds\setminus(oks\cup{}fs)\neq{}\emptyset&#10;  } &#10;  {\status{m'}{\lbl}=\WaitingFor{ds}{oks\cup{}oks'}{fs\cup{}fs'}}&#10;&#10;\\ \\  &#10;&#10;\inference[$$]&#10;  {\fracEmpty{\msgSent{(n,m)}{\lbl}{\Checked{oks}{fs}}}&#10;   {\status{m}{\lbl}=\WaitingFor{ds}{oks'}{fs'}} &amp; &#10;   ds\setminus(oks\cup{}fs)=\emptyset &#10;  } &#10;  {\status{m'}{\lbl}=\checkNeighs{\lbl}{oks\cup{}oks'}{fs\cup{}fs'}}&#10;&#10;\end{tabular}\\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49" y="920450"/>
            <a:ext cx="6385657" cy="5723418"/>
          </a:xfrm>
          <a:prstGeom prst="rect">
            <a:avLst/>
          </a:prstGeom>
        </p:spPr>
      </p:pic>
      <p:pic>
        <p:nvPicPr>
          <p:cNvPr id="13" name="Imagen 12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\c|vProg|($id$,($n$,$m$), $msg$) = ($n$,$m'$)\ where \newline &#10; $m'(\lbl)=m(\lbl)$ \newline &#10; except for the cases indicated by the rules: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" y="1087144"/>
            <a:ext cx="4591051" cy="862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21" y="3136739"/>
            <a:ext cx="5425931" cy="33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err="1" smtClean="0"/>
              <a:t>sendMsg</a:t>
            </a:r>
            <a:endParaRPr lang="en-GB" dirty="0"/>
          </a:p>
        </p:txBody>
      </p:sp>
      <p:pic>
        <p:nvPicPr>
          <p:cNvPr id="3" name="Imagen 2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}&#10;\inference[$$]&#10;  {&#10;   \triple{(s,m_s)}{p}{(o,m_o)}\in\Graph &amp; \status{m_s}{\lbl}=\Pending &amp; \tcs{\lbl}{\schema}=\arc{p}{@\lbl'}&#10;  } &#10;  {&#10;    \fracEmpty{&#10;     \msgSent{(s,m_s)}{\lbl}{\WaitFor{(o,p,\lbl')}}&#10;    }{&#10;     \msgSent{(o,m_o)}{\lbl}{\Validate}&#10;    }&#10;  }&#10;  &#10;  \\ \\&#10;&#10;\inference[$$]&#10;  {&#10;   \triple{(s,m_s)}{p}{(o,m_o)}\in\Graph &amp; \status{m_s}{\lbl}=\WaitingFor{ds}{oks}{fs} &amp;&#10;   (o,p,\lbl')\in{}ds &amp;&#10;   \status{m_o}{\lbl'}=\Ok&#10;  } &#10;  {&#10;     \msgSent{(s,m_s)}{\lbl}{\Checked{(o,p,\lbl')}{\emptyset}}&#10;  }&#10;&#10;\\ \\&#10;&#10;\inference[$$]&#10;  {&#10;   \triple{(s,m_s)}{p}{(o,m_o)}\in\Graph &amp; \status{m_s}{\lbl}=\WaitingFor{ds}{oks}{fs} &amp;&#10;   (o,p,\lbl')\in{}ds &amp;&#10;   \status{m_o}{\lbl'}=\Failed&#10;  } &#10;  {&#10;     \msgSent{(s,m_s)}{\lbl}{\Checked{\emptyset}{(o,p,\lbl')}}&#10;  }&#10;&#10;\end{tabular}\\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5" y="4009385"/>
            <a:ext cx="9930213" cy="2641766"/>
          </a:xfrm>
          <a:prstGeom prst="rect">
            <a:avLst/>
          </a:prstGeom>
        </p:spPr>
      </p:pic>
      <p:pic>
        <p:nvPicPr>
          <p:cNvPr id="40" name="Imagen 39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$\msgSent{(x,m_x)}{\lbl}{Msg}$ = \newline&#10;  \ \ message $Msg$ sent to node $x$ with status map $m_x$ for label $\lbl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1" y="2821349"/>
            <a:ext cx="5988761" cy="523429"/>
          </a:xfrm>
          <a:prstGeom prst="rect">
            <a:avLst/>
          </a:prstGeom>
        </p:spPr>
      </p:pic>
      <p:pic>
        <p:nvPicPr>
          <p:cNvPr id="42" name="Imagen 41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$\triple{(s,m_s)}{p}{(o,m_o)}$= \newline&#10;$\ \ $ triplet view with \newline&#10;$\ \ $ - subject $(s,m_s)$ \newline&#10;$\ \ $ - predicate $p$ \newline &#10;$\ \ $ - object $(o,m_o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1" y="1223152"/>
            <a:ext cx="2214767" cy="1325108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2366" y="217618"/>
            <a:ext cx="5133264" cy="31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err="1" smtClean="0"/>
              <a:t>mergeMsg</a:t>
            </a:r>
            <a:endParaRPr lang="en-GB" dirty="0"/>
          </a:p>
        </p:txBody>
      </p:sp>
      <p:pic>
        <p:nvPicPr>
          <p:cNvPr id="4" name="Imagen 3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rll}&#10; $\Validate \oplus y$ &amp; = $y$ &amp; \\&#10; $\Validate \oplus \Checked{oks}{fs}$ &amp; = $\Checked{oks}{fs}$ &amp; \\&#10; $\Validate\oplus \WaitFor{ds}$ &amp; = $\WaitFor{ds}$ &amp; \\&#10; $\Checked{oks}{fs} \oplus \Validate$ &amp; = $\Checked{oks}{fs}$ &amp; \\&#10; $\Checked{oks}{fs} \oplus \Checked{oks'}{fs'}$ &amp; = $\Checked{oks\cup{}oks'}{fs\cup{}fs'}$ &amp; \\&#10; $\Checked{oks}{fs} \oplus \WaitFor{ds}$ &amp; = $\Checked{oks\cup{}ds}{fs\cup{}fs}$ &amp; \\&#10; $\WaitFor{ds} \oplus \Validate$ &amp; = $\WaitFor{ds}$ &amp; \\&#10; $\WaitFor{ds} \oplus \Checked{oks}{fs}$ &amp; = $\Checked{oks\cup{}ds}{fs}$ &amp; \\&#10; $\WaitFor{ds} \oplus \WaitFor{ds'}$ &amp; = $\WaitFor{ds\cup{}ds'}$ &amp; \\&#10;\end{tabular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29" y="2776743"/>
            <a:ext cx="6739452" cy="2262887"/>
          </a:xfrm>
          <a:prstGeom prst="rect">
            <a:avLst/>
          </a:prstGeom>
        </p:spPr>
      </p:pic>
      <p:pic>
        <p:nvPicPr>
          <p:cNvPr id="6" name="Imagen 5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\c|mergeMsg|(\msgSent{(n,m)}{\lbl}{msg_1}, \msgSent{(n,m)}{\lbl}{msg_2}) &amp; = &amp; \msgSent{(n,m)}{\lbl}{msg_1\oplus{}msg_2} \\&#10;\end{tabular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1" y="1670070"/>
            <a:ext cx="7904620" cy="2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56412" y="896987"/>
            <a:ext cx="10515600" cy="2579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Checks</a:t>
            </a:r>
            <a:r>
              <a:rPr lang="es-ES" sz="20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s-ES" sz="20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s-ES" sz="20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" sz="20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lang="es-ES" sz="20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20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r>
              <a:rPr lang="es-ES" sz="20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ES" sz="20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s-ES" sz="20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locally</a:t>
            </a:r>
            <a:endParaRPr lang="es-ES" sz="2000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conforms</a:t>
            </a:r>
            <a:endParaRPr lang="es-E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doesn't</a:t>
            </a: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conform</a:t>
            </a:r>
            <a:endParaRPr lang="es-E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Pending</a:t>
            </a:r>
            <a:r>
              <a:rPr lang="es-E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es-E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conformance</a:t>
            </a: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E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neighbours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 \c|checkLocal|: (\LabelSet, \VertSet) $\rightarrow$ \Ok $\mid$ \Failed $\mid$ \Pending(\c|Set|[\LabelSet]) \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2" y="352279"/>
            <a:ext cx="8346793" cy="391832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0" y="-114587"/>
            <a:ext cx="10515600" cy="1325563"/>
          </a:xfrm>
        </p:spPr>
        <p:txBody>
          <a:bodyPr/>
          <a:lstStyle/>
          <a:p>
            <a:r>
              <a:rPr lang="es-ES" dirty="0" err="1" smtClean="0"/>
              <a:t>checkLocal</a:t>
            </a:r>
            <a:endParaRPr lang="en-GB" dirty="0"/>
          </a:p>
        </p:txBody>
      </p:sp>
      <p:sp>
        <p:nvSpPr>
          <p:cNvPr id="8" name="CuadroTexto 7"/>
          <p:cNvSpPr txBox="1"/>
          <p:nvPr/>
        </p:nvSpPr>
        <p:spPr>
          <a:xfrm>
            <a:off x="8239099" y="3858025"/>
            <a:ext cx="2768707" cy="24622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</a:t>
            </a: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Researcher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</a:t>
            </a:r>
          </a:p>
          <a:p>
            <a:pPr lvl="0">
              <a:defRPr/>
            </a:pP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es-ES" sz="14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Researcher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@&lt;Human&gt;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@&lt;Place&gt;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&lt;Human&gt;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&lt;Place&gt;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@&lt;Country&gt;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&lt;Country&gt;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6" y="2962326"/>
            <a:ext cx="6303333" cy="373926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640724" y="1483886"/>
            <a:ext cx="6354761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s-ES" sz="1400" dirty="0" err="1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checkLocal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(&lt;Human&gt;, </a:t>
            </a:r>
            <a:r>
              <a:rPr lang="es-ES" sz="1400" i="1" dirty="0" smtClean="0">
                <a:solidFill>
                  <a:srgbClr val="D092A7">
                    <a:lumMod val="75000"/>
                  </a:srgb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Human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Ok</a:t>
            </a:r>
          </a:p>
          <a:p>
            <a:pPr>
              <a:defRPr/>
            </a:pPr>
            <a:r>
              <a:rPr lang="es-ES" sz="14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checkLocal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(&lt;</a:t>
            </a:r>
            <a:r>
              <a:rPr lang="es-ES" sz="1400" dirty="0" err="1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Researcher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&gt;, </a:t>
            </a:r>
            <a:r>
              <a:rPr lang="es-ES" sz="1400" i="1" dirty="0">
                <a:solidFill>
                  <a:srgbClr val="D092A7">
                    <a:lumMod val="75000"/>
                  </a:srgb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Human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= </a:t>
            </a:r>
            <a:r>
              <a:rPr lang="es-ES" sz="1400" dirty="0" err="1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Failed</a:t>
            </a:r>
            <a:endParaRPr lang="es-ES" sz="1400" dirty="0" smtClean="0">
              <a:solidFill>
                <a:prstClr val="black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s-ES" sz="14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checkLocal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(&lt;</a:t>
            </a:r>
            <a:r>
              <a:rPr lang="es-ES" sz="14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Researcher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&gt;, </a:t>
            </a:r>
            <a:r>
              <a:rPr lang="es-ES" sz="1400" i="1" dirty="0" err="1">
                <a:solidFill>
                  <a:srgbClr val="D092A7">
                    <a:lumMod val="75000"/>
                  </a:srgb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timBl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= </a:t>
            </a:r>
            <a:r>
              <a:rPr lang="es-ES" sz="14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Pending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{ &lt;Human&gt;, &lt;Place&gt; 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  <a:endParaRPr lang="es-ES" sz="1400" dirty="0">
              <a:solidFill>
                <a:prstClr val="black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s-ES" dirty="0" err="1" smtClean="0"/>
              <a:t>Creating</a:t>
            </a:r>
            <a:r>
              <a:rPr lang="es-ES" dirty="0" smtClean="0"/>
              <a:t> </a:t>
            </a:r>
            <a:r>
              <a:rPr lang="es-ES" dirty="0" err="1" smtClean="0"/>
              <a:t>Knowledge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 smtClean="0"/>
              <a:t> </a:t>
            </a:r>
            <a:r>
              <a:rPr lang="es-ES" dirty="0" err="1" smtClean="0"/>
              <a:t>subsets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Expressions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Jose Emilio Labra Gayo</a:t>
            </a:r>
            <a:endParaRPr lang="en-GB" dirty="0"/>
          </a:p>
        </p:txBody>
      </p:sp>
      <p:pic>
        <p:nvPicPr>
          <p:cNvPr id="2050" name="Picture 2" descr="https://lh3.googleusercontent.com/FWbILyheWbN62-Oq9GfeLIHfKcUBbF7DWonXvYvGixszOF2TAFuaehWP3_QS6IjcwjNLngeIEq6Ma3tGEa6bf0qI39hvLM7nXhSGuCUVpx97SdzY9SfkAQzGfYCBowSIevldpbr-ZoY=s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401637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74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3272589" cy="1325563"/>
          </a:xfrm>
        </p:spPr>
        <p:txBody>
          <a:bodyPr/>
          <a:lstStyle/>
          <a:p>
            <a:r>
              <a:rPr lang="es-ES" dirty="0" err="1" smtClean="0"/>
              <a:t>checkNeighs</a:t>
            </a:r>
            <a:endParaRPr lang="en-GB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370446" y="1325563"/>
            <a:ext cx="10515600" cy="912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 smtClean="0"/>
              <a:t>Checks</a:t>
            </a:r>
            <a:r>
              <a:rPr lang="es-ES" sz="2000" dirty="0" smtClean="0"/>
              <a:t> </a:t>
            </a:r>
            <a:r>
              <a:rPr lang="es-ES" sz="2000" dirty="0" err="1" smtClean="0"/>
              <a:t>if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bag of </a:t>
            </a:r>
            <a:r>
              <a:rPr lang="es-ES" sz="2000" dirty="0" err="1" smtClean="0"/>
              <a:t>neighbours</a:t>
            </a:r>
            <a:r>
              <a:rPr lang="es-ES" sz="2000" dirty="0" smtClean="0"/>
              <a:t> of a </a:t>
            </a:r>
            <a:r>
              <a:rPr lang="es-ES" sz="2000" dirty="0" err="1" smtClean="0"/>
              <a:t>node</a:t>
            </a:r>
            <a:r>
              <a:rPr lang="es-ES" sz="2000" dirty="0" smtClean="0"/>
              <a:t> </a:t>
            </a:r>
            <a:r>
              <a:rPr lang="es-ES" sz="2000" dirty="0" err="1" smtClean="0"/>
              <a:t>conform</a:t>
            </a:r>
            <a:r>
              <a:rPr lang="es-ES" sz="2000" dirty="0" smtClean="0"/>
              <a:t> to </a:t>
            </a:r>
            <a:r>
              <a:rPr lang="es-ES" sz="2000" dirty="0" err="1" smtClean="0"/>
              <a:t>the</a:t>
            </a:r>
            <a:r>
              <a:rPr lang="es-ES" sz="2000" dirty="0" smtClean="0"/>
              <a:t> regular bag </a:t>
            </a:r>
            <a:r>
              <a:rPr lang="es-ES" sz="2000" dirty="0" err="1" smtClean="0"/>
              <a:t>expression</a:t>
            </a:r>
            <a:r>
              <a:rPr lang="es-ES" sz="2000" dirty="0" smtClean="0"/>
              <a:t> </a:t>
            </a:r>
            <a:r>
              <a:rPr lang="es-ES" sz="2000" dirty="0" err="1" smtClean="0"/>
              <a:t>defined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a </a:t>
            </a:r>
            <a:r>
              <a:rPr lang="es-ES" sz="2000" dirty="0" err="1" smtClean="0"/>
              <a:t>shape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err="1" smtClean="0"/>
              <a:t>Returns</a:t>
            </a:r>
            <a:r>
              <a:rPr lang="es-ES" sz="2000" dirty="0" smtClean="0"/>
              <a:t>: ok (</a:t>
            </a:r>
            <a:r>
              <a:rPr lang="es-ES" sz="2000" dirty="0" err="1" smtClean="0"/>
              <a:t>conforms</a:t>
            </a:r>
            <a:r>
              <a:rPr lang="es-ES" sz="2000" dirty="0" smtClean="0"/>
              <a:t>), </a:t>
            </a:r>
            <a:r>
              <a:rPr lang="es-ES" sz="2000" dirty="0" err="1" smtClean="0"/>
              <a:t>failed</a:t>
            </a:r>
            <a:r>
              <a:rPr lang="es-ES" sz="2000" dirty="0" smtClean="0"/>
              <a:t> (</a:t>
            </a:r>
            <a:r>
              <a:rPr lang="es-ES" sz="2000" dirty="0" err="1" smtClean="0"/>
              <a:t>doesn't</a:t>
            </a:r>
            <a:r>
              <a:rPr lang="es-ES" sz="2000" dirty="0" smtClean="0"/>
              <a:t>)</a:t>
            </a:r>
            <a:endParaRPr lang="en-GB" sz="2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938309" y="3831670"/>
            <a:ext cx="2768707" cy="24622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</a:t>
            </a: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Researcher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</a:t>
            </a:r>
          </a:p>
          <a:p>
            <a:pPr lvl="0">
              <a:defRPr/>
            </a:pP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es-ES" sz="14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Researcher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@&lt;Human&gt;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@&lt;Place&gt;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&lt;Human&gt;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&lt;Place&gt;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@&lt;Country&gt;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&lt;Country&gt;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89" y="2724070"/>
            <a:ext cx="6663554" cy="39529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092542" y="2222784"/>
            <a:ext cx="8421638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checkNeighs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(&lt;</a:t>
            </a: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Researcher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&gt;,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{(</a:t>
            </a:r>
            <a:r>
              <a:rPr lang="es-ES" sz="1400" i="1" dirty="0" err="1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instanceOf</a:t>
            </a:r>
            <a:r>
              <a:rPr lang="es-ES" sz="1400" i="1" dirty="0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Human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&gt;), (</a:t>
            </a:r>
            <a:r>
              <a:rPr lang="es-ES" sz="1400" i="1" dirty="0" err="1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birthPlace</a:t>
            </a:r>
            <a:r>
              <a:rPr lang="es-ES" sz="1400" i="1" dirty="0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&lt;London&gt;)}, {}) = Ok</a:t>
            </a:r>
          </a:p>
          <a:p>
            <a:pPr>
              <a:defRPr/>
            </a:pPr>
            <a:r>
              <a:rPr lang="es-ES" sz="14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checkNeighs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(&lt;</a:t>
            </a:r>
            <a:r>
              <a:rPr lang="es-ES" sz="14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Researcher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&gt;, {(</a:t>
            </a:r>
            <a:r>
              <a:rPr lang="es-ES" sz="1400" i="1" dirty="0" err="1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instanceOf</a:t>
            </a:r>
            <a:r>
              <a:rPr lang="es-ES" sz="1400" i="1" dirty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&lt;Human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&gt;) }, 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{}) = </a:t>
            </a:r>
            <a:r>
              <a:rPr lang="es-ES" sz="1400" dirty="0" err="1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Failed</a:t>
            </a:r>
            <a:endParaRPr kumimoji="0" lang="es-E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Imagen 8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 \c|checkNeighs|: (\LabelSet, \c|Bag|[(\EdgeSet, \LabelSet)],  \c|Set|[(\EdgeSet, \LabelSet)]) $\rightarrow$ \Ok$\mid$\Failed 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81" y="478475"/>
            <a:ext cx="8369583" cy="36861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131143" y="2843830"/>
            <a:ext cx="438303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rbe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(&lt;</a:t>
            </a: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Researcher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&gt;) = 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s-ES" sz="1400" i="1" dirty="0" err="1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instanceOf</a:t>
            </a:r>
            <a:r>
              <a:rPr lang="es-ES" sz="1400" i="1" dirty="0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Human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           (</a:t>
            </a:r>
            <a:r>
              <a:rPr lang="es-ES" sz="1400" i="1" dirty="0" err="1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birthPlace</a:t>
            </a:r>
            <a:r>
              <a:rPr lang="es-ES" sz="1400" i="1" dirty="0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s-ES" sz="14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&lt;Place&gt;)</a:t>
            </a:r>
            <a:endParaRPr kumimoji="0" lang="es-E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22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err="1" smtClean="0"/>
              <a:t>tripleConstraints</a:t>
            </a:r>
            <a:endParaRPr lang="en-GB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3520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Returns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triple </a:t>
            </a:r>
            <a:r>
              <a:rPr lang="es-ES" dirty="0" err="1" smtClean="0"/>
              <a:t>constraints</a:t>
            </a:r>
            <a:r>
              <a:rPr lang="es-ES" dirty="0" smtClean="0"/>
              <a:t> of a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label</a:t>
            </a:r>
            <a:endParaRPr lang="en-GB" dirty="0"/>
          </a:p>
        </p:txBody>
      </p:sp>
      <p:sp>
        <p:nvSpPr>
          <p:cNvPr id="5" name="CuadroTexto 4"/>
          <p:cNvSpPr txBox="1"/>
          <p:nvPr/>
        </p:nvSpPr>
        <p:spPr>
          <a:xfrm>
            <a:off x="418572" y="4215239"/>
            <a:ext cx="2768707" cy="24622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start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= &lt;</a:t>
            </a: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Researcher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&gt;</a:t>
            </a:r>
          </a:p>
          <a:p>
            <a:pPr lvl="0">
              <a:defRPr/>
            </a:pP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es-ES" sz="14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Researcher</a:t>
            </a:r>
            <a:r>
              <a:rPr lang="es-ES" sz="14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instanceOf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@&lt;Human&gt;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birthDate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Date?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birthPlace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  @&lt;Place&gt; 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&lt;Human&gt; [ </a:t>
            </a:r>
            <a:r>
              <a:rPr kumimoji="0" lang="es-E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D092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Human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&lt;Place&gt;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country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 @&lt;Country&gt;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&lt;Country&gt; { }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5120" y="2822684"/>
            <a:ext cx="9278353" cy="1077218"/>
          </a:xfrm>
          <a:prstGeom prst="rect">
            <a:avLst/>
          </a:prstGeom>
          <a:ln>
            <a:solidFill>
              <a:srgbClr val="ED7D3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S" sz="1600" dirty="0" err="1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tripleConstraints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(&lt;</a:t>
            </a:r>
            <a:r>
              <a:rPr lang="es-ES" sz="1600" dirty="0" err="1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Researcher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&gt;) = {(</a:t>
            </a:r>
            <a:r>
              <a:rPr lang="es-ES" sz="1600" i="1" dirty="0" err="1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instanceOf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&lt;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Human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&gt;), (</a:t>
            </a:r>
            <a:r>
              <a:rPr lang="es-ES" sz="1600" i="1" dirty="0" err="1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birthPlace</a:t>
            </a:r>
            <a:r>
              <a:rPr lang="es-ES" sz="1600" i="1" dirty="0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Place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&gt;)}</a:t>
            </a:r>
          </a:p>
          <a:p>
            <a:pPr>
              <a:defRPr/>
            </a:pPr>
            <a:r>
              <a:rPr lang="es-ES" sz="1600" dirty="0" err="1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tripleConstraints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(&lt;Human&gt;) 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{}</a:t>
            </a:r>
          </a:p>
          <a:p>
            <a:pPr>
              <a:defRPr/>
            </a:pP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tripleConstraints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(&lt;Place&gt;) 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{(</a:t>
            </a:r>
            <a:r>
              <a:rPr lang="es-ES" sz="1600" i="1" dirty="0" smtClean="0">
                <a:solidFill>
                  <a:srgbClr val="00206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country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&lt;Country&gt;)}</a:t>
            </a:r>
          </a:p>
          <a:p>
            <a:pPr>
              <a:defRPr/>
            </a:pP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tripleConstraints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(&lt;Country&gt;) 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lang="es-ES" sz="1600" dirty="0" smtClean="0">
                <a:solidFill>
                  <a:prstClr val="black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{}</a:t>
            </a:r>
            <a:endParaRPr lang="es-ES" sz="1600" dirty="0">
              <a:solidFill>
                <a:prstClr val="black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9" name="Imagen 8" descr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c|tripleConstraints|: \LabelSet $\rightarrow$ \c|Set|[(\EdgeSet, \LabelSet)]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3833"/>
            <a:ext cx="4973476" cy="3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3844" y="3238"/>
            <a:ext cx="9386227" cy="1499616"/>
          </a:xfrm>
        </p:spPr>
        <p:txBody>
          <a:bodyPr/>
          <a:lstStyle/>
          <a:p>
            <a:r>
              <a:rPr lang="es-ES" dirty="0" err="1" smtClean="0"/>
              <a:t>Preliminary</a:t>
            </a:r>
            <a:r>
              <a:rPr lang="es-ES" dirty="0" smtClean="0"/>
              <a:t> </a:t>
            </a:r>
            <a:r>
              <a:rPr lang="es-ES" dirty="0" err="1"/>
              <a:t>r</a:t>
            </a:r>
            <a:r>
              <a:rPr lang="es-ES" dirty="0" err="1" smtClean="0"/>
              <a:t>esults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3845" y="1622612"/>
            <a:ext cx="10629811" cy="4023360"/>
          </a:xfrm>
        </p:spPr>
        <p:txBody>
          <a:bodyPr/>
          <a:lstStyle/>
          <a:p>
            <a:pPr lvl="1"/>
            <a:r>
              <a:rPr lang="es-ES" dirty="0" err="1" smtClean="0"/>
              <a:t>Implemented</a:t>
            </a:r>
            <a:r>
              <a:rPr lang="es-ES" dirty="0" smtClean="0"/>
              <a:t> in </a:t>
            </a:r>
            <a:r>
              <a:rPr lang="es-ES" dirty="0" err="1" smtClean="0"/>
              <a:t>SparkWDSub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GraphX</a:t>
            </a:r>
            <a:endParaRPr lang="es-ES" dirty="0" smtClean="0"/>
          </a:p>
          <a:p>
            <a:pPr lvl="2"/>
            <a:r>
              <a:rPr lang="es-ES" dirty="0" smtClean="0"/>
              <a:t>No </a:t>
            </a:r>
            <a:r>
              <a:rPr lang="es-ES" dirty="0" err="1" smtClean="0"/>
              <a:t>optimizations</a:t>
            </a:r>
            <a:r>
              <a:rPr lang="es-ES" dirty="0" smtClean="0"/>
              <a:t> </a:t>
            </a:r>
            <a:r>
              <a:rPr lang="es-ES" dirty="0" err="1" smtClean="0"/>
              <a:t>applied</a:t>
            </a:r>
            <a:endParaRPr lang="es-ES" dirty="0" smtClean="0"/>
          </a:p>
          <a:p>
            <a:pPr lvl="1"/>
            <a:r>
              <a:rPr lang="es-ES" dirty="0" err="1" smtClean="0"/>
              <a:t>Latest</a:t>
            </a:r>
            <a:r>
              <a:rPr lang="es-ES" dirty="0" smtClean="0"/>
              <a:t> </a:t>
            </a:r>
            <a:r>
              <a:rPr lang="es-ES" dirty="0" err="1" smtClean="0"/>
              <a:t>Wikidata</a:t>
            </a:r>
            <a:r>
              <a:rPr lang="es-ES" dirty="0" smtClean="0"/>
              <a:t> </a:t>
            </a:r>
            <a:r>
              <a:rPr lang="es-ES" dirty="0" err="1" smtClean="0"/>
              <a:t>dumps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AWS can be </a:t>
            </a:r>
            <a:r>
              <a:rPr lang="es-ES" dirty="0" err="1" smtClean="0"/>
              <a:t>processed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AWS</a:t>
            </a:r>
          </a:p>
          <a:p>
            <a:pPr lvl="2"/>
            <a:r>
              <a:rPr lang="en-GB" dirty="0" smtClean="0"/>
              <a:t>512 </a:t>
            </a:r>
            <a:r>
              <a:rPr lang="en-GB" dirty="0"/>
              <a:t>cores, 3.904 </a:t>
            </a:r>
            <a:r>
              <a:rPr lang="en-GB" dirty="0" smtClean="0"/>
              <a:t>Gb RAM, </a:t>
            </a:r>
            <a:r>
              <a:rPr lang="en-GB" dirty="0"/>
              <a:t>121.600 </a:t>
            </a:r>
            <a:r>
              <a:rPr lang="en-GB" dirty="0" smtClean="0"/>
              <a:t>Gb disk</a:t>
            </a:r>
            <a:endParaRPr lang="en-GB" dirty="0"/>
          </a:p>
          <a:p>
            <a:pPr lvl="2"/>
            <a:r>
              <a:rPr lang="en-GB" dirty="0" smtClean="0"/>
              <a:t>For 2014 </a:t>
            </a:r>
            <a:r>
              <a:rPr lang="en-GB" dirty="0" err="1"/>
              <a:t>Wikidata</a:t>
            </a:r>
            <a:r>
              <a:rPr lang="en-GB" dirty="0"/>
              <a:t> dump (31.3 </a:t>
            </a:r>
            <a:r>
              <a:rPr lang="en-GB" dirty="0" smtClean="0"/>
              <a:t>GB uncompressed) </a:t>
            </a:r>
            <a:r>
              <a:rPr lang="en-GB" dirty="0"/>
              <a:t>in 3 </a:t>
            </a:r>
            <a:r>
              <a:rPr lang="en-GB" dirty="0" smtClean="0"/>
              <a:t>minutes</a:t>
            </a:r>
            <a:endParaRPr lang="en-GB" dirty="0"/>
          </a:p>
          <a:p>
            <a:pPr lvl="2"/>
            <a:r>
              <a:rPr lang="en-GB" dirty="0" smtClean="0"/>
              <a:t>For 2021 </a:t>
            </a:r>
            <a:r>
              <a:rPr lang="en-GB" dirty="0" err="1"/>
              <a:t>Wikidata</a:t>
            </a:r>
            <a:r>
              <a:rPr lang="en-GB" dirty="0"/>
              <a:t> dump (1.256,55 Gb uncompressed) it took 36 </a:t>
            </a:r>
            <a:r>
              <a:rPr lang="en-GB" dirty="0" smtClean="0"/>
              <a:t>minutes</a:t>
            </a:r>
          </a:p>
          <a:p>
            <a:pPr lvl="2"/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simple </a:t>
            </a:r>
            <a:r>
              <a:rPr lang="es-ES" dirty="0" err="1"/>
              <a:t>schemas</a:t>
            </a:r>
            <a:r>
              <a:rPr lang="es-ES" dirty="0"/>
              <a:t> </a:t>
            </a:r>
            <a:r>
              <a:rPr lang="es-ES" dirty="0" err="1" smtClean="0"/>
              <a:t>yet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63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4880" y="3238"/>
            <a:ext cx="8775192" cy="1499616"/>
          </a:xfrm>
        </p:spPr>
        <p:txBody>
          <a:bodyPr/>
          <a:lstStyle/>
          <a:p>
            <a:r>
              <a:rPr lang="es-ES" dirty="0" err="1" smtClean="0"/>
              <a:t>Conclusions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Formal </a:t>
            </a:r>
            <a:r>
              <a:rPr lang="es-ES" dirty="0" err="1" smtClean="0"/>
              <a:t>definition</a:t>
            </a:r>
            <a:r>
              <a:rPr lang="es-ES" dirty="0" smtClean="0"/>
              <a:t> of </a:t>
            </a:r>
            <a:r>
              <a:rPr lang="es-ES" dirty="0" err="1" smtClean="0"/>
              <a:t>Knowledge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endParaRPr lang="es-ES" dirty="0" smtClean="0"/>
          </a:p>
          <a:p>
            <a:pPr lvl="1"/>
            <a:r>
              <a:rPr lang="es-ES" dirty="0" smtClean="0"/>
              <a:t>RDF </a:t>
            </a:r>
            <a:r>
              <a:rPr lang="es-ES" dirty="0" err="1" smtClean="0"/>
              <a:t>graphs</a:t>
            </a:r>
            <a:r>
              <a:rPr lang="es-ES" dirty="0" smtClean="0"/>
              <a:t>, </a:t>
            </a:r>
            <a:r>
              <a:rPr lang="es-ES" dirty="0" err="1" smtClean="0"/>
              <a:t>property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 smtClean="0"/>
              <a:t>, </a:t>
            </a:r>
            <a:r>
              <a:rPr lang="es-ES" dirty="0" err="1" smtClean="0"/>
              <a:t>wikibase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endParaRPr lang="es-ES" dirty="0" smtClean="0"/>
          </a:p>
          <a:p>
            <a:r>
              <a:rPr lang="es-ES" dirty="0" err="1" smtClean="0"/>
              <a:t>ShEx</a:t>
            </a:r>
            <a:r>
              <a:rPr lang="es-ES" dirty="0" smtClean="0"/>
              <a:t> </a:t>
            </a:r>
            <a:r>
              <a:rPr lang="es-ES" dirty="0" err="1" smtClean="0"/>
              <a:t>extension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property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 smtClean="0"/>
              <a:t>/</a:t>
            </a:r>
            <a:r>
              <a:rPr lang="es-ES" dirty="0" err="1" smtClean="0"/>
              <a:t>wikibase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endParaRPr lang="es-ES" dirty="0" smtClean="0"/>
          </a:p>
          <a:p>
            <a:r>
              <a:rPr lang="es-ES" dirty="0" smtClean="0"/>
              <a:t>Formal </a:t>
            </a:r>
            <a:r>
              <a:rPr lang="es-ES" dirty="0" err="1" smtClean="0"/>
              <a:t>definition</a:t>
            </a:r>
            <a:r>
              <a:rPr lang="es-ES" dirty="0" smtClean="0"/>
              <a:t> of </a:t>
            </a:r>
            <a:r>
              <a:rPr lang="es-ES" dirty="0" err="1" smtClean="0"/>
              <a:t>wikibase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 smtClean="0"/>
              <a:t> </a:t>
            </a:r>
            <a:r>
              <a:rPr lang="es-ES" dirty="0" err="1" smtClean="0"/>
              <a:t>subsets</a:t>
            </a:r>
            <a:endParaRPr lang="es-ES" dirty="0" smtClean="0"/>
          </a:p>
          <a:p>
            <a:r>
              <a:rPr lang="es-ES" dirty="0" err="1" smtClean="0"/>
              <a:t>Scalable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r>
              <a:rPr lang="es-ES" dirty="0" smtClean="0"/>
              <a:t> to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/>
              <a:t>big</a:t>
            </a:r>
            <a:r>
              <a:rPr lang="es-ES" dirty="0" smtClean="0"/>
              <a:t> </a:t>
            </a:r>
            <a:r>
              <a:rPr lang="es-ES" dirty="0" err="1" smtClean="0"/>
              <a:t>knowledge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endParaRPr lang="es-ES" dirty="0" smtClean="0"/>
          </a:p>
          <a:p>
            <a:pPr lvl="1"/>
            <a:r>
              <a:rPr lang="es-ES" dirty="0" err="1" smtClean="0"/>
              <a:t>Inspired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Pregel</a:t>
            </a:r>
            <a:r>
              <a:rPr lang="es-ES" dirty="0" smtClean="0"/>
              <a:t> </a:t>
            </a:r>
            <a:r>
              <a:rPr lang="es-ES" dirty="0" err="1" smtClean="0"/>
              <a:t>algorithm</a:t>
            </a:r>
            <a:r>
              <a:rPr lang="es-ES" dirty="0" smtClean="0"/>
              <a:t> (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GraphX</a:t>
            </a:r>
            <a:r>
              <a:rPr lang="es-ES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58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238"/>
            <a:ext cx="12024360" cy="1499616"/>
          </a:xfrm>
        </p:spPr>
        <p:txBody>
          <a:bodyPr/>
          <a:lstStyle/>
          <a:p>
            <a:r>
              <a:rPr lang="es-ES" dirty="0" smtClean="0"/>
              <a:t>Repaso de contribuciones</a:t>
            </a:r>
            <a:endParaRPr lang="en-GB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034998"/>
              </p:ext>
            </p:extLst>
          </p:nvPr>
        </p:nvGraphicFramePr>
        <p:xfrm>
          <a:off x="192024" y="1165225"/>
          <a:ext cx="11640312" cy="509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05072">
                  <a:extLst>
                    <a:ext uri="{9D8B030D-6E8A-4147-A177-3AD203B41FA5}">
                      <a16:colId xmlns:a16="http://schemas.microsoft.com/office/drawing/2014/main" val="367191340"/>
                    </a:ext>
                  </a:extLst>
                </a:gridCol>
                <a:gridCol w="2500632">
                  <a:extLst>
                    <a:ext uri="{9D8B030D-6E8A-4147-A177-3AD203B41FA5}">
                      <a16:colId xmlns:a16="http://schemas.microsoft.com/office/drawing/2014/main" val="1625166513"/>
                    </a:ext>
                  </a:extLst>
                </a:gridCol>
                <a:gridCol w="2951771">
                  <a:extLst>
                    <a:ext uri="{9D8B030D-6E8A-4147-A177-3AD203B41FA5}">
                      <a16:colId xmlns:a16="http://schemas.microsoft.com/office/drawing/2014/main" val="1537144371"/>
                    </a:ext>
                  </a:extLst>
                </a:gridCol>
                <a:gridCol w="2182837">
                  <a:extLst>
                    <a:ext uri="{9D8B030D-6E8A-4147-A177-3AD203B41FA5}">
                      <a16:colId xmlns:a16="http://schemas.microsoft.com/office/drawing/2014/main" val="855018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Grafos RDF</a:t>
                      </a:r>
                      <a:endParaRPr lang="en-GB" dirty="0"/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i="1" dirty="0" err="1" smtClean="0"/>
                        <a:t>Property</a:t>
                      </a:r>
                      <a:r>
                        <a:rPr lang="es-ES" i="1" dirty="0" smtClean="0"/>
                        <a:t> </a:t>
                      </a:r>
                      <a:r>
                        <a:rPr lang="es-ES" i="1" dirty="0" err="1" smtClean="0"/>
                        <a:t>graphs</a:t>
                      </a:r>
                      <a:endParaRPr lang="en-GB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Grafos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Wikibase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165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Definición formal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Realizado</a:t>
                      </a:r>
                      <a:r>
                        <a:rPr lang="es-ES" baseline="0" dirty="0" smtClean="0"/>
                        <a:t> previamente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Realizado previamente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0070C0"/>
                          </a:solidFill>
                        </a:rPr>
                        <a:t>Presente trabajo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650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Descripción grafos conocimiento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ShEx</a:t>
                      </a:r>
                      <a:endParaRPr lang="es-ES" dirty="0" smtClean="0"/>
                    </a:p>
                    <a:p>
                      <a:pPr algn="ctr"/>
                      <a:r>
                        <a:rPr lang="es-ES" dirty="0" smtClean="0"/>
                        <a:t>Realizado anteriormente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 smtClean="0">
                          <a:solidFill>
                            <a:srgbClr val="0070C0"/>
                          </a:solidFill>
                        </a:rPr>
                        <a:t>PShEx</a:t>
                      </a:r>
                      <a:endParaRPr lang="es-ES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s-ES" b="1" dirty="0" smtClean="0">
                          <a:solidFill>
                            <a:srgbClr val="0070C0"/>
                          </a:solidFill>
                        </a:rPr>
                        <a:t>Presente trabajo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 smtClean="0">
                          <a:solidFill>
                            <a:srgbClr val="0070C0"/>
                          </a:solidFill>
                        </a:rPr>
                        <a:t>WShEx</a:t>
                      </a:r>
                      <a:endParaRPr lang="es-ES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s-ES" b="1" dirty="0" smtClean="0">
                          <a:solidFill>
                            <a:srgbClr val="0070C0"/>
                          </a:solidFill>
                        </a:rPr>
                        <a:t>Presente trabajo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5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Entity-generated</a:t>
                      </a:r>
                      <a:r>
                        <a:rPr lang="es-ES" baseline="0" dirty="0" smtClean="0"/>
                        <a:t> (definición)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0070C0"/>
                          </a:solidFill>
                        </a:rPr>
                        <a:t>Presente trabajo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9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Entity-generated</a:t>
                      </a:r>
                      <a:r>
                        <a:rPr lang="es-ES" dirty="0" smtClean="0"/>
                        <a:t> (implementación)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WDumper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4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Simple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matching</a:t>
                      </a:r>
                      <a:r>
                        <a:rPr lang="es-ES" baseline="0" dirty="0" smtClean="0"/>
                        <a:t> (definición)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>
                          <a:solidFill>
                            <a:srgbClr val="0070C0"/>
                          </a:solidFill>
                        </a:rPr>
                        <a:t>Presente trabajo</a:t>
                      </a:r>
                      <a:endParaRPr lang="en-GB" b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90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Simple </a:t>
                      </a:r>
                      <a:r>
                        <a:rPr lang="es-ES" dirty="0" err="1" smtClean="0"/>
                        <a:t>matching</a:t>
                      </a:r>
                      <a:r>
                        <a:rPr lang="es-ES" dirty="0" smtClean="0"/>
                        <a:t> (implementación)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Wdumper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1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ShEx-based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matching</a:t>
                      </a:r>
                      <a:r>
                        <a:rPr lang="es-ES" dirty="0" smtClean="0"/>
                        <a:t> (definición)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0070C0"/>
                          </a:solidFill>
                        </a:rPr>
                        <a:t>Presente trabajo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4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ShEx-based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matching</a:t>
                      </a:r>
                      <a:r>
                        <a:rPr lang="es-ES" baseline="0" dirty="0" smtClean="0"/>
                        <a:t> (implementación)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 smtClean="0">
                          <a:solidFill>
                            <a:srgbClr val="0070C0"/>
                          </a:solidFill>
                        </a:rPr>
                        <a:t>WDSub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841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ShEx+Slurp</a:t>
                      </a:r>
                      <a:r>
                        <a:rPr lang="es-ES" dirty="0" smtClean="0"/>
                        <a:t> (definición)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0070C0"/>
                          </a:solidFill>
                        </a:rPr>
                        <a:t>Presente trabajo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79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ShEx+Slurp</a:t>
                      </a:r>
                      <a:r>
                        <a:rPr lang="es-ES" dirty="0" smtClean="0"/>
                        <a:t> (implementación)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ShEx.js,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pyShEx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19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ShEx+Pregel</a:t>
                      </a:r>
                      <a:r>
                        <a:rPr lang="es-ES" dirty="0" smtClean="0"/>
                        <a:t> (definición)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0070C0"/>
                          </a:solidFill>
                        </a:rPr>
                        <a:t>Presente trabajo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00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ShEx+Pregel</a:t>
                      </a:r>
                      <a:r>
                        <a:rPr lang="es-ES" dirty="0" smtClean="0"/>
                        <a:t> (implementación)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 smtClean="0">
                          <a:solidFill>
                            <a:srgbClr val="0070C0"/>
                          </a:solidFill>
                        </a:rPr>
                        <a:t>SparkWDSub</a:t>
                      </a:r>
                      <a:endParaRPr lang="en-GB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70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34" y="4953238"/>
            <a:ext cx="4444444" cy="19047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28" y="1475232"/>
            <a:ext cx="11539728" cy="247967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s-ES" dirty="0" smtClean="0"/>
              <a:t>Fin presentación </a:t>
            </a:r>
            <a:r>
              <a:rPr lang="es-ES" dirty="0" smtClean="0"/>
              <a:t>prueba 2</a:t>
            </a:r>
            <a:endParaRPr lang="en-GB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333558"/>
            <a:ext cx="12192000" cy="485330"/>
          </a:xfrm>
        </p:spPr>
        <p:txBody>
          <a:bodyPr/>
          <a:lstStyle/>
          <a:p>
            <a:r>
              <a:rPr lang="es-ES" dirty="0" smtClean="0"/>
              <a:t>Jose Emilio Labra Gayo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62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28" y="1201185"/>
            <a:ext cx="5452872" cy="41436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9288" y="134334"/>
            <a:ext cx="10515600" cy="1325563"/>
          </a:xfrm>
        </p:spPr>
        <p:txBody>
          <a:bodyPr/>
          <a:lstStyle/>
          <a:p>
            <a:r>
              <a:rPr lang="es-ES" dirty="0" err="1" smtClean="0"/>
              <a:t>Motivation</a:t>
            </a:r>
            <a:r>
              <a:rPr lang="es-ES" dirty="0" smtClean="0"/>
              <a:t> and </a:t>
            </a:r>
            <a:r>
              <a:rPr lang="es-ES" dirty="0" err="1"/>
              <a:t>m</a:t>
            </a:r>
            <a:r>
              <a:rPr lang="es-ES" dirty="0" err="1" smtClean="0"/>
              <a:t>ain</a:t>
            </a:r>
            <a:r>
              <a:rPr lang="es-ES" dirty="0" smtClean="0"/>
              <a:t> idea (1)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1974" y="1304417"/>
            <a:ext cx="64171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err="1" smtClean="0"/>
              <a:t>Since</a:t>
            </a:r>
            <a:r>
              <a:rPr lang="es-ES" sz="2400" dirty="0" smtClean="0"/>
              <a:t> </a:t>
            </a:r>
            <a:r>
              <a:rPr lang="es-ES" sz="2400" dirty="0" err="1" smtClean="0"/>
              <a:t>its</a:t>
            </a:r>
            <a:r>
              <a:rPr lang="es-ES" sz="2400" dirty="0" smtClean="0"/>
              <a:t> </a:t>
            </a:r>
            <a:r>
              <a:rPr lang="es-ES" sz="2400" dirty="0" err="1" smtClean="0"/>
              <a:t>proposal</a:t>
            </a:r>
            <a:r>
              <a:rPr lang="es-ES" sz="2400" dirty="0" smtClean="0"/>
              <a:t> in 2012, </a:t>
            </a:r>
            <a:r>
              <a:rPr lang="es-ES" sz="2400" dirty="0" err="1" smtClean="0"/>
              <a:t>KGs</a:t>
            </a:r>
            <a:r>
              <a:rPr lang="es-ES" sz="2400" dirty="0" smtClean="0"/>
              <a:t> are </a:t>
            </a:r>
            <a:r>
              <a:rPr lang="es-ES" sz="2400" dirty="0" err="1" smtClean="0"/>
              <a:t>very</a:t>
            </a:r>
            <a:r>
              <a:rPr lang="es-ES" sz="2400" dirty="0" smtClean="0"/>
              <a:t> </a:t>
            </a:r>
            <a:r>
              <a:rPr lang="es-ES" sz="2400" dirty="0" err="1" smtClean="0"/>
              <a:t>successful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err="1" smtClean="0"/>
              <a:t>Different</a:t>
            </a:r>
            <a:r>
              <a:rPr lang="es-ES" sz="2400" dirty="0" smtClean="0"/>
              <a:t> </a:t>
            </a:r>
            <a:r>
              <a:rPr lang="es-ES" sz="2400" dirty="0" err="1" smtClean="0"/>
              <a:t>kinds</a:t>
            </a:r>
            <a:r>
              <a:rPr lang="es-ES" sz="2400" dirty="0" smtClean="0"/>
              <a:t> of </a:t>
            </a:r>
            <a:r>
              <a:rPr lang="es-ES" sz="2400" dirty="0" err="1" smtClean="0"/>
              <a:t>KGs</a:t>
            </a:r>
            <a:endParaRPr lang="es-ES" sz="2400" dirty="0" smtClean="0"/>
          </a:p>
          <a:p>
            <a:pPr marL="457200" lvl="1" indent="0">
              <a:buNone/>
            </a:pPr>
            <a:r>
              <a:rPr lang="es-ES" sz="2000" dirty="0" smtClean="0"/>
              <a:t>Free/open and </a:t>
            </a:r>
            <a:r>
              <a:rPr lang="es-ES" sz="2000" dirty="0" err="1" smtClean="0"/>
              <a:t>collaborative</a:t>
            </a:r>
            <a:r>
              <a:rPr lang="es-ES" sz="2000" dirty="0" smtClean="0"/>
              <a:t> </a:t>
            </a:r>
            <a:r>
              <a:rPr lang="es-ES" sz="2000" dirty="0" err="1" smtClean="0"/>
              <a:t>like</a:t>
            </a:r>
            <a:r>
              <a:rPr lang="es-ES" sz="2000" dirty="0" smtClean="0"/>
              <a:t> </a:t>
            </a:r>
            <a:r>
              <a:rPr lang="es-ES" sz="2000" dirty="0" err="1" smtClean="0"/>
              <a:t>Wikidata</a:t>
            </a:r>
            <a:endParaRPr lang="es-ES" sz="2000" dirty="0" smtClean="0"/>
          </a:p>
          <a:p>
            <a:pPr marL="457200" lvl="1" indent="0">
              <a:buNone/>
            </a:pPr>
            <a:r>
              <a:rPr lang="es-ES" sz="2000" dirty="0" smtClean="0"/>
              <a:t>Enterprise/</a:t>
            </a:r>
            <a:r>
              <a:rPr lang="es-ES" sz="2000" dirty="0" err="1" smtClean="0"/>
              <a:t>proprietary</a:t>
            </a:r>
            <a:r>
              <a:rPr lang="es-ES" sz="2000" dirty="0" smtClean="0"/>
              <a:t> and </a:t>
            </a:r>
            <a:r>
              <a:rPr lang="es-ES" sz="2000" dirty="0" err="1" smtClean="0"/>
              <a:t>owned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companies</a:t>
            </a:r>
            <a:r>
              <a:rPr lang="es-ES" sz="2000" dirty="0" smtClean="0"/>
              <a:t>: Google, Amazon, eBay, </a:t>
            </a:r>
            <a:r>
              <a:rPr lang="es-ES" sz="2000" dirty="0" err="1" smtClean="0"/>
              <a:t>Facebook,Microsoft</a:t>
            </a:r>
            <a:r>
              <a:rPr lang="es-ES" sz="2000" dirty="0" smtClean="0"/>
              <a:t>,...</a:t>
            </a:r>
          </a:p>
          <a:p>
            <a:pPr marL="0" indent="0">
              <a:buNone/>
            </a:pPr>
            <a:r>
              <a:rPr lang="es-ES" sz="2400" dirty="0" err="1" smtClean="0"/>
              <a:t>Size</a:t>
            </a:r>
            <a:r>
              <a:rPr lang="es-ES" sz="2400" dirty="0" smtClean="0"/>
              <a:t> of </a:t>
            </a:r>
            <a:r>
              <a:rPr lang="es-ES" sz="2400" dirty="0" err="1" smtClean="0"/>
              <a:t>their</a:t>
            </a:r>
            <a:r>
              <a:rPr lang="es-ES" sz="2400" dirty="0" smtClean="0"/>
              <a:t> </a:t>
            </a:r>
            <a:r>
              <a:rPr lang="es-ES" sz="2400" dirty="0" err="1" smtClean="0"/>
              <a:t>contents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continually</a:t>
            </a:r>
            <a:r>
              <a:rPr lang="es-ES" sz="2400" dirty="0" smtClean="0"/>
              <a:t> </a:t>
            </a:r>
            <a:r>
              <a:rPr lang="es-ES" sz="2400" dirty="0" err="1" smtClean="0"/>
              <a:t>growing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err="1" smtClean="0"/>
              <a:t>Problem</a:t>
            </a:r>
            <a:r>
              <a:rPr lang="es-ES" sz="2400" dirty="0" smtClean="0"/>
              <a:t>: </a:t>
            </a:r>
            <a:r>
              <a:rPr lang="es-ES" sz="2400" dirty="0" err="1" smtClean="0"/>
              <a:t>KGs</a:t>
            </a:r>
            <a:r>
              <a:rPr lang="es-ES" sz="2400" dirty="0" smtClean="0"/>
              <a:t> </a:t>
            </a:r>
            <a:r>
              <a:rPr lang="es-ES" sz="2400" dirty="0" err="1" smtClean="0"/>
              <a:t>victims</a:t>
            </a:r>
            <a:r>
              <a:rPr lang="es-ES" sz="2400" dirty="0" smtClean="0"/>
              <a:t> of </a:t>
            </a:r>
            <a:r>
              <a:rPr lang="es-ES" sz="2400" dirty="0" err="1" smtClean="0"/>
              <a:t>their</a:t>
            </a:r>
            <a:r>
              <a:rPr lang="es-ES" sz="2400" dirty="0" smtClean="0"/>
              <a:t> </a:t>
            </a:r>
            <a:r>
              <a:rPr lang="es-ES" sz="2400" dirty="0" err="1" smtClean="0"/>
              <a:t>own</a:t>
            </a:r>
            <a:r>
              <a:rPr lang="es-ES" sz="2400" dirty="0" smtClean="0"/>
              <a:t> </a:t>
            </a:r>
            <a:r>
              <a:rPr lang="es-ES" sz="2400" dirty="0" err="1" smtClean="0"/>
              <a:t>success</a:t>
            </a:r>
            <a:r>
              <a:rPr lang="es-ES" sz="2400" dirty="0" smtClean="0"/>
              <a:t>?</a:t>
            </a:r>
          </a:p>
          <a:p>
            <a:pPr marL="0" indent="0">
              <a:buNone/>
            </a:pPr>
            <a:r>
              <a:rPr lang="es-ES" sz="2400" dirty="0" err="1" smtClean="0"/>
              <a:t>Example</a:t>
            </a:r>
            <a:r>
              <a:rPr lang="es-ES" sz="2400" dirty="0" smtClean="0"/>
              <a:t>: </a:t>
            </a:r>
            <a:r>
              <a:rPr lang="es-ES" sz="2400" dirty="0" err="1" smtClean="0"/>
              <a:t>size</a:t>
            </a:r>
            <a:r>
              <a:rPr lang="es-ES" sz="2400" dirty="0" smtClean="0"/>
              <a:t> of </a:t>
            </a:r>
            <a:r>
              <a:rPr lang="es-ES" sz="2400" dirty="0" err="1" smtClean="0"/>
              <a:t>Wikidata</a:t>
            </a:r>
            <a:r>
              <a:rPr lang="es-ES" sz="2400" dirty="0" smtClean="0"/>
              <a:t> </a:t>
            </a:r>
            <a:r>
              <a:rPr lang="es-ES" sz="2400" dirty="0" err="1" smtClean="0"/>
              <a:t>dumps</a:t>
            </a:r>
            <a:r>
              <a:rPr lang="es-ES" sz="2400" dirty="0" smtClean="0"/>
              <a:t> </a:t>
            </a:r>
            <a:r>
              <a:rPr lang="es-ES" sz="2400" dirty="0" err="1" smtClean="0"/>
              <a:t>almost</a:t>
            </a:r>
            <a:r>
              <a:rPr lang="es-ES" sz="2400" dirty="0" smtClean="0"/>
              <a:t> </a:t>
            </a:r>
            <a:r>
              <a:rPr lang="es-ES" sz="2400" dirty="0" err="1" smtClean="0"/>
              <a:t>doubling</a:t>
            </a:r>
            <a:endParaRPr lang="es-ES" sz="2400" dirty="0" smtClean="0"/>
          </a:p>
          <a:p>
            <a:pPr marL="457200" lvl="1" indent="0">
              <a:buNone/>
            </a:pPr>
            <a:r>
              <a:rPr lang="es-ES" sz="2000" dirty="0" smtClean="0"/>
              <a:t>30GB (2014 - </a:t>
            </a:r>
            <a:r>
              <a:rPr lang="es-ES" sz="2000" dirty="0" err="1" smtClean="0"/>
              <a:t>uncompressed</a:t>
            </a:r>
            <a:r>
              <a:rPr lang="es-ES" sz="2000" dirty="0" smtClean="0"/>
              <a:t>)</a:t>
            </a:r>
          </a:p>
          <a:p>
            <a:pPr marL="457200" lvl="1" indent="0">
              <a:buNone/>
            </a:pPr>
            <a:r>
              <a:rPr lang="es-ES" sz="2000" dirty="0" smtClean="0"/>
              <a:t>1.256GB (2021 - </a:t>
            </a:r>
            <a:r>
              <a:rPr lang="es-ES" sz="2000" dirty="0" err="1" smtClean="0"/>
              <a:t>uncompressed</a:t>
            </a:r>
            <a:r>
              <a:rPr lang="es-ES" sz="2000" dirty="0" smtClean="0"/>
              <a:t>)</a:t>
            </a:r>
          </a:p>
          <a:p>
            <a:pPr marL="0" indent="0">
              <a:buNone/>
            </a:pPr>
            <a:r>
              <a:rPr lang="es-ES" sz="2400" dirty="0" err="1" smtClean="0"/>
              <a:t>Difficult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produce/consume/</a:t>
            </a:r>
            <a:r>
              <a:rPr lang="es-ES" sz="2400" dirty="0" err="1" smtClean="0"/>
              <a:t>handle</a:t>
            </a:r>
            <a:r>
              <a:rPr lang="es-ES" sz="2400" dirty="0" smtClean="0"/>
              <a:t> </a:t>
            </a:r>
            <a:r>
              <a:rPr lang="es-ES" sz="2400" dirty="0" err="1" smtClean="0"/>
              <a:t>KGs</a:t>
            </a:r>
            <a:endParaRPr lang="es-ES" sz="2400" dirty="0" smtClean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575898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Idea 1: </a:t>
            </a:r>
            <a:r>
              <a:rPr lang="es-ES" sz="2800" dirty="0" err="1" smtClean="0"/>
              <a:t>create</a:t>
            </a:r>
            <a:r>
              <a:rPr lang="es-ES" sz="2800" dirty="0" smtClean="0"/>
              <a:t> </a:t>
            </a:r>
            <a:r>
              <a:rPr lang="es-ES" sz="2800" dirty="0" err="1" smtClean="0"/>
              <a:t>subsets</a:t>
            </a:r>
            <a:r>
              <a:rPr lang="es-ES" sz="2800" dirty="0" smtClean="0"/>
              <a:t> </a:t>
            </a:r>
            <a:r>
              <a:rPr lang="es-ES" sz="2800" dirty="0" smtClean="0"/>
              <a:t>of </a:t>
            </a:r>
            <a:r>
              <a:rPr lang="es-ES" sz="2800" dirty="0" err="1" smtClean="0"/>
              <a:t>KGs</a:t>
            </a:r>
            <a:r>
              <a:rPr lang="es-ES" sz="2800" dirty="0" smtClean="0"/>
              <a:t>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some</a:t>
            </a:r>
            <a:r>
              <a:rPr lang="es-ES" sz="2800" dirty="0" smtClean="0"/>
              <a:t> </a:t>
            </a:r>
            <a:r>
              <a:rPr lang="es-ES" sz="2800" dirty="0" err="1" smtClean="0"/>
              <a:t>domain</a:t>
            </a:r>
            <a:endParaRPr lang="en-GB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564" y="5409378"/>
            <a:ext cx="1239183" cy="12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896" y="271462"/>
            <a:ext cx="11042904" cy="1325563"/>
          </a:xfrm>
        </p:spPr>
        <p:txBody>
          <a:bodyPr/>
          <a:lstStyle/>
          <a:p>
            <a:r>
              <a:rPr lang="es-ES" dirty="0" err="1" smtClean="0"/>
              <a:t>Motivation</a:t>
            </a:r>
            <a:r>
              <a:rPr lang="es-ES" dirty="0" smtClean="0"/>
              <a:t> and </a:t>
            </a:r>
            <a:r>
              <a:rPr lang="es-ES" dirty="0" err="1" smtClean="0"/>
              <a:t>main</a:t>
            </a:r>
            <a:r>
              <a:rPr lang="es-ES" dirty="0" smtClean="0"/>
              <a:t> idea (2)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" y="1597025"/>
            <a:ext cx="75072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Shape Expressions: language to describe and validate RDF</a:t>
            </a:r>
          </a:p>
          <a:p>
            <a:pPr marL="457200" lvl="1" indent="0">
              <a:buNone/>
            </a:pPr>
            <a:r>
              <a:rPr lang="en-US" sz="2000" dirty="0" smtClean="0"/>
              <a:t>Concise and human-friendly</a:t>
            </a:r>
          </a:p>
          <a:p>
            <a:pPr marL="457200" lvl="1" indent="0">
              <a:buNone/>
            </a:pPr>
            <a:r>
              <a:rPr lang="en-US" sz="2000" dirty="0" smtClean="0"/>
              <a:t>Automatically </a:t>
            </a:r>
            <a:r>
              <a:rPr lang="en-US" sz="2000" dirty="0" err="1" smtClean="0"/>
              <a:t>processable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Several tools already exist around </a:t>
            </a:r>
            <a:r>
              <a:rPr lang="en-US" sz="2400" dirty="0" err="1" smtClean="0"/>
              <a:t>ShEx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Target audience: domain data experts</a:t>
            </a:r>
          </a:p>
          <a:p>
            <a:pPr marL="0" indent="0">
              <a:buNone/>
            </a:pPr>
            <a:r>
              <a:rPr lang="en-US" sz="2400" dirty="0" smtClean="0"/>
              <a:t>Already adopted by </a:t>
            </a:r>
            <a:r>
              <a:rPr lang="en-US" sz="2400" dirty="0" err="1" smtClean="0"/>
              <a:t>Wikidata</a:t>
            </a:r>
            <a:r>
              <a:rPr lang="en-US" sz="2400" dirty="0" smtClean="0"/>
              <a:t> to validate RDF serialization of </a:t>
            </a:r>
            <a:r>
              <a:rPr lang="en-US" sz="2400" dirty="0" err="1" smtClean="0"/>
              <a:t>Wikibase</a:t>
            </a:r>
            <a:r>
              <a:rPr lang="en-US" sz="2400" dirty="0" smtClean="0"/>
              <a:t> entities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7571232" y="1292584"/>
            <a:ext cx="4425696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800000"/>
                </a:solidFill>
                <a:latin typeface="Courier New" panose="02070309020205020404" pitchFamily="49" charset="0"/>
              </a:rPr>
              <a:t>&lt;Researcher&gt;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:name    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  </a:t>
            </a:r>
            <a:r>
              <a:rPr lang="en-GB" b="1" dirty="0" err="1" smtClean="0">
                <a:solidFill>
                  <a:srgbClr val="0080C0"/>
                </a:solidFill>
                <a:latin typeface="Courier New" panose="02070309020205020404" pitchFamily="49" charset="0"/>
              </a:rPr>
              <a:t>xsd:string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80C0"/>
                </a:solidFill>
                <a:latin typeface="Courier New" panose="02070309020205020404" pitchFamily="49" charset="0"/>
              </a:rPr>
              <a:t>;</a:t>
            </a:r>
            <a:endParaRPr lang="en-GB" dirty="0"/>
          </a:p>
          <a:p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GB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birthDate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 </a:t>
            </a:r>
            <a:r>
              <a:rPr lang="en-GB" b="1" dirty="0" err="1" smtClean="0">
                <a:solidFill>
                  <a:srgbClr val="0080C0"/>
                </a:solidFill>
                <a:latin typeface="Courier New" panose="02070309020205020404" pitchFamily="49" charset="0"/>
              </a:rPr>
              <a:t>xsd:date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C0"/>
                </a:solidFill>
                <a:latin typeface="Courier New" panose="02070309020205020404" pitchFamily="49" charset="0"/>
              </a:rPr>
              <a:t>? ;</a:t>
            </a:r>
            <a:endParaRPr lang="en-GB" dirty="0"/>
          </a:p>
          <a:p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GB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birthPlace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b="1" dirty="0" smtClean="0">
                <a:solidFill>
                  <a:srgbClr val="800000"/>
                </a:solidFill>
                <a:latin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urier New" panose="02070309020205020404" pitchFamily="49" charset="0"/>
              </a:rPr>
              <a:t>Place&gt;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C0"/>
                </a:solidFill>
                <a:latin typeface="Courier New" panose="02070309020205020404" pitchFamily="49" charset="0"/>
              </a:rPr>
              <a:t>? ;</a:t>
            </a:r>
            <a:endParaRPr lang="en-GB" dirty="0"/>
          </a:p>
          <a:p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:knows      </a:t>
            </a:r>
            <a:r>
              <a:rPr lang="en-GB" b="1" dirty="0" smtClean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b="1" dirty="0" smtClean="0">
                <a:solidFill>
                  <a:srgbClr val="800000"/>
                </a:solidFill>
                <a:latin typeface="Courier New" panose="02070309020205020404" pitchFamily="49" charset="0"/>
              </a:rPr>
              <a:t>&lt;Researcher&gt;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C0"/>
                </a:solidFill>
                <a:latin typeface="Courier New" panose="02070309020205020404" pitchFamily="49" charset="0"/>
              </a:rPr>
              <a:t>*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GB" dirty="0"/>
          </a:p>
          <a:p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GB" dirty="0"/>
          </a:p>
          <a:p>
            <a:r>
              <a:rPr lang="en-GB" b="1" dirty="0">
                <a:solidFill>
                  <a:srgbClr val="800000"/>
                </a:solidFill>
                <a:latin typeface="Courier New" panose="02070309020205020404" pitchFamily="49" charset="0"/>
              </a:rPr>
              <a:t>&lt;Place&gt;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GB" dirty="0"/>
          </a:p>
          <a:p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:name       </a:t>
            </a:r>
            <a:r>
              <a:rPr lang="en-GB" b="1" dirty="0" err="1">
                <a:solidFill>
                  <a:srgbClr val="0080C0"/>
                </a:solidFill>
                <a:latin typeface="Courier New" panose="02070309020205020404" pitchFamily="49" charset="0"/>
              </a:rPr>
              <a:t>xsd:string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80C0"/>
                </a:solidFill>
                <a:latin typeface="Courier New" panose="02070309020205020404" pitchFamily="49" charset="0"/>
              </a:rPr>
              <a:t>;</a:t>
            </a:r>
            <a:endParaRPr lang="en-GB" dirty="0"/>
          </a:p>
          <a:p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0080C0"/>
                </a:solidFill>
                <a:latin typeface="Courier New" panose="02070309020205020404" pitchFamily="49" charset="0"/>
              </a:rPr>
              <a:t>: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country 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  </a:t>
            </a:r>
            <a:r>
              <a:rPr lang="en-GB" b="1" dirty="0" smtClean="0">
                <a:solidFill>
                  <a:srgbClr val="0080C0"/>
                </a:solidFill>
                <a:latin typeface="Courier New" panose="02070309020205020404" pitchFamily="49" charset="0"/>
              </a:rPr>
              <a:t>@</a:t>
            </a:r>
            <a:r>
              <a:rPr lang="en-GB" b="1" dirty="0" smtClean="0">
                <a:solidFill>
                  <a:srgbClr val="800000"/>
                </a:solidFill>
                <a:latin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urier New" panose="02070309020205020404" pitchFamily="49" charset="0"/>
              </a:rPr>
              <a:t>Country&gt;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   </a:t>
            </a:r>
            <a:endParaRPr lang="en-GB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GB" dirty="0"/>
          </a:p>
          <a:p>
            <a:r>
              <a:rPr lang="en-GB" b="1" dirty="0">
                <a:solidFill>
                  <a:srgbClr val="800000"/>
                </a:solidFill>
                <a:latin typeface="Courier New" panose="02070309020205020404" pitchFamily="49" charset="0"/>
              </a:rPr>
              <a:t>&lt;Country&gt;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:name       </a:t>
            </a:r>
            <a:r>
              <a:rPr lang="en-GB" b="1" dirty="0" err="1">
                <a:solidFill>
                  <a:srgbClr val="0080C0"/>
                </a:solidFill>
                <a:latin typeface="Courier New" panose="02070309020205020404" pitchFamily="49" charset="0"/>
              </a:rPr>
              <a:t>xsd:string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80C0"/>
                </a:solidFill>
                <a:latin typeface="Courier New" panose="02070309020205020404" pitchFamily="49" charset="0"/>
              </a:rPr>
              <a:t>;</a:t>
            </a:r>
            <a:endParaRPr lang="en-GB" dirty="0"/>
          </a:p>
          <a:p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5" name="CuadroTexto 4"/>
          <p:cNvSpPr txBox="1"/>
          <p:nvPr/>
        </p:nvSpPr>
        <p:spPr>
          <a:xfrm>
            <a:off x="0" y="575898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Idea 2: use </a:t>
            </a:r>
            <a:r>
              <a:rPr lang="es-ES" sz="2800" dirty="0" err="1" smtClean="0"/>
              <a:t>Shape</a:t>
            </a:r>
            <a:r>
              <a:rPr lang="es-ES" sz="2800" dirty="0" smtClean="0"/>
              <a:t> </a:t>
            </a:r>
            <a:r>
              <a:rPr lang="es-ES" sz="2800" dirty="0" err="1" smtClean="0"/>
              <a:t>expressions</a:t>
            </a:r>
            <a:r>
              <a:rPr lang="es-ES" sz="2800" dirty="0" smtClean="0"/>
              <a:t> to define </a:t>
            </a:r>
            <a:r>
              <a:rPr lang="es-ES" sz="2800" dirty="0" err="1" smtClean="0"/>
              <a:t>those</a:t>
            </a:r>
            <a:r>
              <a:rPr lang="es-ES" sz="2800" dirty="0" smtClean="0"/>
              <a:t> </a:t>
            </a:r>
            <a:r>
              <a:rPr lang="es-ES" sz="2800" dirty="0" err="1" smtClean="0"/>
              <a:t>subsets</a:t>
            </a:r>
            <a:endParaRPr lang="en-GB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17" y="5488665"/>
            <a:ext cx="1239183" cy="12224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346202" y="4969904"/>
            <a:ext cx="265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ShEx</a:t>
            </a:r>
            <a:r>
              <a:rPr lang="es-ES" dirty="0" smtClean="0"/>
              <a:t> </a:t>
            </a:r>
            <a:r>
              <a:rPr lang="es-ES" dirty="0" err="1" smtClean="0"/>
              <a:t>schema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69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625" y="365125"/>
            <a:ext cx="10925175" cy="1325563"/>
          </a:xfrm>
        </p:spPr>
        <p:txBody>
          <a:bodyPr/>
          <a:lstStyle/>
          <a:p>
            <a:r>
              <a:rPr lang="es-ES" dirty="0" err="1" smtClean="0"/>
              <a:t>Structure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presentation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33412" y="144970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s-ES" sz="2400" dirty="0" smtClean="0"/>
                  <a:t>3 </a:t>
                </a:r>
                <a:r>
                  <a:rPr lang="es-ES" sz="2400" dirty="0" err="1" smtClean="0"/>
                  <a:t>main</a:t>
                </a:r>
                <a:r>
                  <a:rPr lang="es-ES" sz="2400" dirty="0" smtClean="0"/>
                  <a:t> </a:t>
                </a:r>
                <a:r>
                  <a:rPr lang="es-ES" sz="2400" dirty="0" err="1" smtClean="0"/>
                  <a:t>types</a:t>
                </a:r>
                <a:r>
                  <a:rPr lang="es-ES" sz="2400" dirty="0" smtClean="0"/>
                  <a:t> of </a:t>
                </a:r>
                <a:r>
                  <a:rPr lang="es-ES" sz="2400" dirty="0" err="1" smtClean="0"/>
                  <a:t>Knowledge</a:t>
                </a:r>
                <a:r>
                  <a:rPr lang="es-ES" sz="2400" dirty="0" smtClean="0"/>
                  <a:t> </a:t>
                </a:r>
                <a:r>
                  <a:rPr lang="es-ES" sz="2400" dirty="0" err="1" smtClean="0"/>
                  <a:t>graphs</a:t>
                </a:r>
                <a:r>
                  <a:rPr lang="es-ES" sz="240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RDF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graphs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s-ES" sz="240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roperty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graphs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Wikibase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graphs</m:t>
                            </m:r>
                          </m:e>
                        </m:eqArr>
                      </m:e>
                    </m:d>
                  </m:oMath>
                </a14:m>
                <a:endParaRPr lang="es-ES" sz="2400" dirty="0" smtClean="0"/>
              </a:p>
              <a:p>
                <a:pPr marL="0" indent="0">
                  <a:buNone/>
                </a:pPr>
                <a:r>
                  <a:rPr lang="es-ES" sz="2400" dirty="0" err="1" smtClean="0"/>
                  <a:t>ShEx</a:t>
                </a:r>
                <a:r>
                  <a:rPr lang="es-ES" sz="2400" dirty="0" smtClean="0"/>
                  <a:t> </a:t>
                </a:r>
                <a:r>
                  <a:rPr lang="es-ES" sz="2400" dirty="0" err="1" smtClean="0"/>
                  <a:t>for</a:t>
                </a:r>
                <a:r>
                  <a:rPr lang="es-ES" sz="2400" dirty="0" smtClean="0"/>
                  <a:t> </a:t>
                </a:r>
                <a:r>
                  <a:rPr lang="es-ES" sz="2400" dirty="0" err="1" smtClean="0"/>
                  <a:t>those</a:t>
                </a:r>
                <a:r>
                  <a:rPr lang="es-ES" sz="2400" dirty="0" smtClean="0"/>
                  <a:t> </a:t>
                </a:r>
                <a:r>
                  <a:rPr lang="es-ES" sz="2400" dirty="0" err="1" smtClean="0"/>
                  <a:t>types</a:t>
                </a:r>
                <a:r>
                  <a:rPr lang="es-ES" sz="2400" dirty="0" smtClean="0"/>
                  <a:t> of  </a:t>
                </a:r>
                <a:r>
                  <a:rPr lang="es-ES" sz="2400" dirty="0" err="1"/>
                  <a:t>K</a:t>
                </a:r>
                <a:r>
                  <a:rPr lang="es-ES" sz="2400" dirty="0" err="1" smtClean="0"/>
                  <a:t>nowledge</a:t>
                </a:r>
                <a:r>
                  <a:rPr lang="es-ES" sz="2400" dirty="0" smtClean="0"/>
                  <a:t> </a:t>
                </a:r>
                <a:r>
                  <a:rPr lang="es-ES" sz="2400" dirty="0" err="1" smtClean="0"/>
                  <a:t>Graphs</a:t>
                </a:r>
                <a:r>
                  <a:rPr lang="es-ES" sz="2400" dirty="0"/>
                  <a:t> </a:t>
                </a:r>
                <a:r>
                  <a:rPr lang="es-ES" sz="24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ShEx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PShEx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WShEx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s-ES" sz="2400" dirty="0" smtClean="0"/>
              </a:p>
              <a:p>
                <a:pPr marL="0" indent="0">
                  <a:buNone/>
                </a:pPr>
                <a:r>
                  <a:rPr lang="es-ES" sz="2400" dirty="0" err="1" smtClean="0"/>
                  <a:t>Review</a:t>
                </a:r>
                <a:r>
                  <a:rPr lang="es-ES" sz="2400" dirty="0" smtClean="0"/>
                  <a:t> and </a:t>
                </a:r>
                <a:r>
                  <a:rPr lang="es-ES" sz="2400" dirty="0" err="1" smtClean="0"/>
                  <a:t>propose</a:t>
                </a:r>
                <a:r>
                  <a:rPr lang="es-ES" sz="2400" dirty="0" smtClean="0"/>
                  <a:t> </a:t>
                </a:r>
                <a:r>
                  <a:rPr lang="es-ES" sz="2400" dirty="0" err="1" smtClean="0"/>
                  <a:t>approaches</a:t>
                </a:r>
                <a:r>
                  <a:rPr lang="es-ES" sz="2400" dirty="0" smtClean="0"/>
                  <a:t> to </a:t>
                </a:r>
                <a:r>
                  <a:rPr lang="es-ES" sz="2400" dirty="0" err="1" smtClean="0"/>
                  <a:t>generate</a:t>
                </a:r>
                <a:r>
                  <a:rPr lang="es-ES" sz="2400" dirty="0" smtClean="0"/>
                  <a:t> </a:t>
                </a:r>
                <a:r>
                  <a:rPr lang="es-ES" sz="2400" dirty="0" err="1" smtClean="0"/>
                  <a:t>subsets</a:t>
                </a:r>
                <a:r>
                  <a:rPr lang="es-ES" sz="2400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Entity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matching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Simple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ES" sz="2400">
                                <a:latin typeface="Cambria Math" panose="02040503050406030204" pitchFamily="18" charset="0"/>
                              </a:rPr>
                              <m:t>matching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ShEx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based</m:t>
                            </m:r>
                            <m:r>
                              <m:rPr>
                                <m:nor/>
                              </m:rPr>
                              <a:rPr lang="es-ES" sz="24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ES" sz="2400">
                                <a:latin typeface="Cambria Math" panose="02040503050406030204" pitchFamily="18" charset="0"/>
                              </a:rPr>
                              <m:t>matching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ShEx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Slurp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ShEx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Pregel</m:t>
                            </m:r>
                          </m:e>
                        </m:eqArr>
                      </m:e>
                    </m:d>
                  </m:oMath>
                </a14:m>
                <a:endParaRPr lang="es-ES" sz="24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412" y="1449705"/>
                <a:ext cx="10515600" cy="4351338"/>
              </a:xfrm>
              <a:blipFill>
                <a:blip r:embed="rId2"/>
                <a:stretch>
                  <a:fillRect l="-928" t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7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,0261"/>
  <p:tag name="ORIGINALWIDTH" val="322,7065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Given a set of types $\PLabelSet$,&#10;a set of properties $\PropSet$, &#10;and a set of values $\ValueSet$,&#10;a \emph{property graph} $\Graph$ is a tuple &#10; $\langle\NodeSet,\EdgeSet,\rho,\lambda_n,\lambda_e,\sigma\rangle$ where &#10; $\NodeSet\cap\EdgeSet=\emptyset$,&#10; $\rho:\EdgeSet\mapsto\NodeSet\times\NodeSet$ is a total function,&#10; $\lambda_n:\NodeSet\mapsto\FinSet{\PLabelSet}$, &#10; $\lambda_e:\EdgeSet\mapsto\PLabelSet$, and&#10; $\sigma:\NodeSet\cup\EdgeSet\times\PropSet\mapsto\FinSet{\ValueSet}$. &#10;&#10;\end{document}"/>
  <p:tag name="IGUANATEXSIZE" val="20"/>
  <p:tag name="IGUANATEXCURSOR" val="22667"/>
  <p:tag name="TRANSPARENCY" val="Verdadero"/>
  <p:tag name="FILENAME" val=""/>
  <p:tag name="LATEXENGINEID" val="1"/>
  <p:tag name="TEMPFOLDER" val="c:\temp\"/>
  <p:tag name="LATEXFORMHEIGHT" val="546,6"/>
  <p:tag name="LATEXFORMWIDTH" val="655,2"/>
  <p:tag name="LATEXFORMWRAP" val="Fals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,6806"/>
  <p:tag name="ORIGINALWIDTH" val="812,0027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$se$   &amp; ::= &amp;  $cond_{t_s}$  &amp; Basic boolean condition on set of types $t_s\subseteq\PLabelSet$\\&#10; &amp; $|$ &amp; $s$ &amp; Shape \\&#10; &amp; $|$ &amp; $se_1$ \c|AND| $se_2$  &amp; Conjunction \\&#10; &amp; $|$ &amp; @\lbl &amp; Shape label reference for $\lbl\in\LabelSet$ \\&#10; &amp; $|$ &amp; qs &amp; Qualifiers of that node \\&#10;$s$    &amp; ::= &amp; \c|CLOSED| $\{ te \}$ &amp; Closed shape \\&#10; &amp; $|$ &amp; $\{ te \}$ &amp; Open shape \\&#10;$te$   &amp; ::= &amp; \eachOf{te_1}{te_2} &amp; Each of $te_1$ and $te_2$ \\&#10; &amp; $|$ &amp; \oneOf{te_1}{te_2} &amp; Some of $te_1$ or $te_2$ \\&#10; &amp; $|$ &amp; $te*$ &amp; Zero or more ${te}$  \\&#10; &amp; $|$ &amp; \arc{p}{@\lbl\,\,qs} &amp; Triple constraint with property type $p$ \\&#10; &amp;     &amp;  &amp; whose nodes satisfy the shape $\lbl$ and qualifiers $qs$ \\&#10;$qs$ &amp; ::= &amp; \openQs{ps} &amp; Open qualifier specifiers $ps$ \\&#10;  &amp; $|$ &amp; \closeQs{ps}   &amp; Closed qualifier specifiers $ps$ \\&#10;$ps$ &amp; ::= &amp; $\eachOfQs{ps_1}{ps_2}$ &amp; Each of $ps_1$ and $ps_2$ \\&#10; &amp; $|$ &amp; $\oneOfQs{ps_1}{ps_2}$  &amp; OneOf of $ps_1$ or $ps_2$ \\&#10; &amp; $|$ &amp; $ps*$ &amp; zero of more $ps$ \\&#10; &amp; $|$ &amp; $p:cond_{v}$ &amp; Property $p$ with value conforming to $cond_{v}$ \\&#10; &amp; &amp; &amp; $cond_{v_s}$ is a boolean condition on sets of values $v_s\subseteq\ValueSet$ \\&#10;\end{tabular}&#10;&#10;&#10;\end{document}"/>
  <p:tag name="IGUANATEXSIZE" val="20"/>
  <p:tag name="IGUANATEXCURSOR" val="22390"/>
  <p:tag name="TRANSPARENCY" val="Verdadero"/>
  <p:tag name="FILENAME" val=""/>
  <p:tag name="LATEXENGINEID" val="0"/>
  <p:tag name="TEMPFOLDER" val="c:\temp\"/>
  <p:tag name="LATEXFORMHEIGHT" val="379,8"/>
  <p:tag name="LATEXFORMWIDTH" val="924,6"/>
  <p:tag name="LATEXFORMWRAP" val="Verdad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5,2006"/>
  <p:tag name="ORIGINALWIDTH" val="2200,975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A PShEx Schema is a tuple $\langle\LabelSet,\schemaDef\rangle$ &#10;where \newline&#10;$\LabelSet$ set of shape labels \newline&#10;$\schemaDef : \LabelSet\rightarrow{}se$ &#10;&#10;\end{document}"/>
  <p:tag name="IGUANATEXSIZE" val="20"/>
  <p:tag name="IGUANATEXCURSOR" val="22210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7626"/>
  <p:tag name="ORIGINALWIDTH" val="961,2463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 \LabelSet &amp; = &amp; \{ &amp; $Person, Place, Country, Org $\} \\&#10;\schemaDef(Person) &amp; = &amp; &amp; \condType{Human}\,\c|AND|\,\openQs{label:String, birthDate:Date}\,\c|AND|\,\{ \\ &#10;      &amp; &amp; &amp; \arc{birthPlace}{@Place}; \\&#10;      &amp; &amp; &amp; \arc{employer}{@Org\,\,\openQs{start:Date, end:Date}}* \\&#10;      &amp; &amp; \} &amp; \\&#10;\schemaDef(Place) &amp;= &amp; &amp; \openQs{label:String}\,\c| AND |\,\{ \\ &#10;  &amp; &amp; &amp; \arc{country}{@Country} \\&#10;  &amp; &amp; \} &amp; \\&#10;\schemaDef(Country) &amp; = &amp; &amp; \condType{Country}\,\c|AND|\,\openQs{label:String} \{\} \\&#10;\schemaDef(Org) &amp; = &amp; &amp; \condType{Organization}\,\c|AND|\,\openQs{label:String} \{\} \\&#10;\end{tabular}&#10;&#10;&#10;\end{document}"/>
  <p:tag name="IGUANATEXSIZE" val="20"/>
  <p:tag name="IGUANATEXCURSOR" val="22818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354"/>
  <p:tag name="ORIGINALWIDTH" val="961,900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A WShEx Schema is a tuple $\langle\LabelSet,\schemaDef\rangle$ &#10;where \newline&#10;$\LabelSet$ set of shape labels \newline&#10;$\schemaDef : \LabelSet\rightarrow{}se$ &#10;&#10;\end{document}"/>
  <p:tag name="IGUANATEXSIZE" val="20"/>
  <p:tag name="IGUANATEXCURSOR" val="22210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,6987"/>
  <p:tag name="ORIGINALWIDTH" val="744,5814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  $se$   &amp; ::= &amp;  cond  &amp; Basic boolean condition on nodes (node constraint)\\&#10;         &amp; $|$ &amp; $s$ &amp; Shape \\&#10;         &amp; $|$ &amp; $se_1$ \c|AND| $se_2$  &amp; Conjunction \\&#10;         &amp; $|$ &amp; @\lbl &amp; Shape label reference for $\lbl\in\LabelSet$ \\&#10;  $s$    &amp; ::= &amp; \c|CLOSED| $s'$ &amp; Closed shape \\&#10;         &amp; $|$ &amp; $s'$ &amp; Open shape \\&#10;  $s'$   &amp; ::= &amp; \{ te \} &amp; Shape definition \\&#10;  $te$ &amp; ::= &amp; \eachOf{te_1}{te_2} &amp; Each of $te_1$ and $te_2$ \\&#10;         &amp; $|$ &amp; \oneOf{te_1}{te_2} &amp; Some of $te_1$ or $te_2$ \\&#10;         &amp; $|$ &amp; $te*$ &amp; Zero or more ${te}$  \\&#10;         &amp; $|$ &amp; \arc{p}{@\lbl\,\,qs} &amp; Triple constraint with predicate $p$ \\&#10;         &amp; &amp; &amp; value conforming to $\lbl$ and qualifier specifier $qs$ \\&#10;         &amp; $|$ &amp; $\epsilon$  &amp; Empty triple expression\\&#10;  $qs$ &amp; ::= &amp; \openQs{ps}  &amp; Open property specifier \\&#10;       &amp; $|$ &amp; \closeQs{ps}      &amp; Closed property specifier \\&#10;  $ps$ &amp; ::= &amp; \eachOfQs{ps}{ps} &amp; \emph{EachOf} property specifiers \\&#10;       &amp; $|$ &amp; \oneOfQs{ps}{ps}  &amp; \emph{OneOf} property specifiers \\&#10;       &amp; $|$ &amp; ps* &amp; zero of more property specifiers \\&#10;       &amp; $|$ &amp; $\epsilon$ &amp; Empty property specifier \\&#10;       &amp; $|$ &amp; p:@\lbl &amp; Property $p$ with value conforming to shape $\lbl$ \\&#10;\end{tabular}&#10;&#10;&#10;\end{document}"/>
  <p:tag name="IGUANATEXSIZE" val="20"/>
  <p:tag name="IGUANATEXCURSOR" val="22386"/>
  <p:tag name="TRANSPARENCY" val="Verdadero"/>
  <p:tag name="FILENAME" val=""/>
  <p:tag name="LATEXENGINEID" val="0"/>
  <p:tag name="TEMPFOLDER" val="c:\temp\"/>
  <p:tag name="LATEXFORMHEIGHT" val="312"/>
  <p:tag name="LATEXFORMWIDTH" val="919,8"/>
  <p:tag name="LATEXFORMWRAP" val="Verdad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1,76"/>
  <p:tag name="ORIGINALWIDTH" val="960,5917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\LabelSet &amp; = &amp; \{ &amp; $Person$,$Place$,$Country$,$Organization$,$Date$, $Award$\} \\&#10;\schemaDef($Person$) &amp; = &amp; \{ &amp; \arc{birthDate}{@Date}; \arc{birthPlace}{@Place}; \\&#10;                     &amp;   &amp;  &amp; \arc{employer}{@Organization} \openQs{\eachOfQs{start:@Date}{end:@Date}}* \\&#10;                     &amp;   &amp;  &amp; \arc{awarded}{@Award} \openQs{\eachOfQs{pointTime:@Date}{togetherWith:@Person}}* \\&#10;                     &amp; &amp; \} &amp; \\&#10;\schemaDef($Place$)  &amp; = &amp; \{ &amp; \arc{country}{@Country}\} \\&#10;\schemaDef($Country$)  &amp; = &amp; \{ &amp; \} \\&#10;\schemaDef($Award$)  &amp; = &amp; \{ &amp; \arc{country}{@Country}\} \\&#10;\schemaDef($Organization$)  &amp; = &amp; \{ &amp; \} \\&#10;\schemaDef(Date)  &amp; = &amp;  &amp; $\in{}xsd:date$\\&#10;\end{tabular}&#10;\end{document}"/>
  <p:tag name="IGUANATEXSIZE" val="20"/>
  <p:tag name="IGUANATEXCURSOR" val="22906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,3533"/>
  <p:tag name="ORIGINALWIDTH" val="904,6254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flalign*}&#10;\ItemSet' &amp;= \{ \timBl, \CERN, \vintCerf, \PA \} &amp;\\&#10;\PropSet' &amp;= \{ \birthDate, \birthPlace, \employer, \awarded, &amp;\\ &#10;         &amp;  \start, \pEnd, \togetherWith\} &amp;\\&#10;\DataValueSet' &amp;= \{ 1984,1994,1980,1955\} &amp;\\&#10;\StmtSet' &amp;= \{ (\timBl, \birthDate, 1955, \{\}), &amp;\\ &#10; &amp; (\timBl, \birthPlace, \London, \{\}), &amp;\\&#10; &amp; (\timBl, \employer, \CERN, \{\start:1980, \pEnd:1980\}), &amp;\\&#10; &amp; (\timBl, \employer, \CERN, \{\start:1984, \pEnd:1994\}), &amp;\\&#10; &amp; (\timBl, \awarded, \PA, \{\togetherWith:\vintCerf\}), &amp;\\&#10; &amp; (\vintCerf, \awarded, \PA, \{\togetherWith: \timBl \}) \} &amp;\\&#10;\end{flalign*}&#10;&#10;\end{document}"/>
  <p:tag name="IGUANATEXSIZE" val="20"/>
  <p:tag name="IGUANATEXCURSOR" val="22796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60,405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$\ItemSet_s=\{timBl\}$&#10;&#10;\end{document}"/>
  <p:tag name="IGUANATEXSIZE" val="20"/>
  <p:tag name="IGUANATEXCURSOR" val="22219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0,9551"/>
  <p:tag name="ORIGINALWIDTH" val="959,609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  $m$   &amp; ::= &amp;  subject($e$)  &amp; Subject $e\in\EntitySet$\\&#10;         &amp; $|$ &amp; property($p$) &amp; Property $p\in\PropSet$ \\&#10;         &amp; $|$ &amp; value($v$) &amp; Value $v\in\ValueSet$\\&#10;         &amp; $|$ &amp; qualifier($p$,$v$)  &amp; Qualifier with property $p\in\PropSet$ and value $v\in\ValueSet$\\  &#10;         &amp; $|$ &amp; qualifiedProp($p$)  &amp; Qualifier with property $p\in\PropSet$ \\  &#10;         &amp; $|$ &amp; qualifiedValue($v$)  &amp; Qualifier with value $v\in\ValueSet$ \\  &#10;\end{tabular}&#10;&#10;\end{document}"/>
  <p:tag name="IGUANATEXSIZE" val="20"/>
  <p:tag name="IGUANATEXCURSOR" val="22679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,60189"/>
  <p:tag name="ORIGINALWIDTH" val="959,609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$M_s = \{ \text{property(country)}, \text{qualifiedProp(togetherWith)} \}$&#10;&#10;\end{document}"/>
  <p:tag name="IGUANATEXSIZE" val="20"/>
  <p:tag name="IGUANATEXCURSOR" val="22271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1,247"/>
  <p:tag name="ORIGINALWIDTH" val="959,2826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Given a set of IRIs $\IRISet$, a set of blank nodes $\BNodeSet$ and a set of literals $\LitSet$ \newline&#10;an \emph{RDF graph} is a triple based graph&#10;$\Graph = \langle\SubjectSet,\PropSet,\ObjectSet,\rho\rangle$ &#10;where \newline&#10;$\SubjectSet=\IRISet\cup\BNodeSet$, \newline&#10;$\PropSet=\IRISet$,  \newline &#10;$\ObjectSet=\IRISet\cup\BNodeSet\cup\LitSet$ \newline&#10;$\rho\subseteq\SubjectSet\times\PropSet\times\ObjectSet$&#10;&#10;&#10;&#10;\end{document}"/>
  <p:tag name="IGUANATEXSIZE" val="20"/>
  <p:tag name="IGUANATEXCURSOR" val="22578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6702"/>
  <p:tag name="ORIGINALWIDTH" val="959,9372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\begin{flalign*}&#10;\ItemSet' &amp;= \{ \PA, \Spain, \London, \UK, \timBl, \vintCerf \} &amp;\\&#10;\PropSet' &amp;= \{ \country, \awarded, \togetherWith \} &amp;\\ &#10;\DataValueSet' &amp;= \{ \} &amp;\\&#10;\StmtSet' &amp;= \{ (\timBl, \awarded, \PA, \{ \togetherWith : \vintCerf \}), &amp;\\ &#10; &amp; (\PA, \country, \Spain, \{ \}) &amp;\\&#10; &amp; (\London, \country, \UK, \{ \}) \} &amp;\\&#10;\end{flalign*}&#10;&#10;\end{document}"/>
  <p:tag name="IGUANATEXSIZE" val="20"/>
  <p:tag name="IGUANATEXCURSOR" val="22483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7,545"/>
  <p:tag name="ORIGINALWIDTH" val="960,9191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m{0.2em}m{0.2em}l}&#10;\LabelSet &amp; = &amp; \{ &amp; $Researcher$, $Place$, $Country$, $Date$, $Human$\} \\&#10;\schemaDef($Researcher$) &amp; = &amp; \{ &amp; \arc{\instanceOf}{@$Human$}; \\&#10;                     &amp;   &amp;  &amp; \arc{\birthDate}{@$Date$}?; \\&#10;                     &amp;   &amp;  &amp; \arc{\birthPlace}{@$Place$} \\&#10;                      &amp; &amp; \} &amp; \\&#10;\schemaDef($Place$)  &amp; = &amp; \{ &amp; \arc{\country}{@$Country$}\} \\&#10;\schemaDef($Date$)  &amp; = &amp;  &amp; $\in{}xsd:date$\\&#10;\schemaDef($Human$)  &amp; = &amp;  &amp; $\in{}\{\Human\}$\\&#10;\end{tabular}&#10;&#10;\end{document}"/>
  <p:tag name="IGUANATEXSIZE" val="20"/>
  <p:tag name="IGUANATEXCURSOR" val="21286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1,372"/>
  <p:tag name="ORIGINALWIDTH" val="2725,90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propiedad{instanceOf}{P31}}&#10;\newcommand{\newHaven}{\elemento{newHaven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}&#10;$\StmtSet$ &amp;= \{ &amp; (\timBl, \instanceOf, \Human, \{\}), \\ &#10; &amp; &amp; (\timBl, \birthDate, 1955, \{\}), \\ &#10; &amp; &amp; (\timBl, \birthPlace, \London, \{\}), \\&#10; &amp; &amp; (\London, \country, \UK, \{\}), \\&#10; &amp; &amp; (\vintCerf, \instanceOf, \Human, \{\}) \\&#10; &amp; &amp; (\vintCerf, \birthPlace, \newHaven, \{\}) \\&#10; &amp; \} &amp; \\&#10;\end{tabular}&#10;&#10;\end{document}"/>
  <p:tag name="IGUANATEXSIZE" val="20"/>
  <p:tag name="IGUANATEXCURSOR" val="21324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0226"/>
  <p:tag name="ORIGINALWIDTH" val="961,5736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m{0.2em}m{0.2em}l}&#10;\schemaDef($Researcher$) &amp; = &amp; \{ &amp; \arc{\instanceOf}{@$Human$}; \\&#10;                     &amp;   &amp;  &amp; \arc{\birthDate}{@$Date$}?; \\&#10;                     &amp;   &amp;  &amp; \arc{\birthPlace}{@$Place$} \\&#10;                      &amp; &amp; \} &amp; \\&#10;\schemaDef($Place$)  &amp; = &amp; \{ &amp; \arc{\country}{@$Country$}\} \\&#10;\schemaDef($Date$)  &amp; = &amp;  &amp; $\in{}xsd:date$\\&#10;\schemaDef($Human$)  &amp; = &amp;  &amp; $\in{}\{\Human\}$\\&#10;\end{tabular}&#10;&#10;\end{document}"/>
  <p:tag name="IGUANATEXSIZE" val="20"/>
  <p:tag name="IGUANATEXCURSOR" val="22231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1252"/>
  <p:tag name="ORIGINALWIDTH" val="2404,94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m{0.2em}m{0.2em}l}&#10;\schemaDef($Researcher$) &amp; = &amp; \{ &amp; \arc{\instanceOf}{\lstinline|true|}; \\&#10;                     &amp;   &amp;  &amp; \arc{\birthDate}{\lstinline|true|}?; \\&#10;                     &amp;   &amp;  &amp; \arc{\birthPlace}{\lstinline|true|} \\&#10;                      &amp; &amp; \} &amp; \\&#10;\schemaDef($Place$)  &amp; = &amp; \{ &amp; \arc{\country}{\lstinline|true|}\} \\&#10;\end{tabular}&#10;&#10;\end{document}"/>
  <p:tag name="IGUANATEXSIZE" val="20"/>
  <p:tag name="IGUANATEXCURSOR" val="22253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5,5105"/>
  <p:tag name="ORIGINALWIDTH" val="960,9191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\begin{tabular}{cm{0.2em}m{0.2em}l}&#10;\LabelSet &amp; = &amp; \{ &amp; $Researcher$, $Place$, $Country$, $Date$, $Human$\} \\&#10;\schemaDef($Researcher$) &amp; = &amp; \{ &amp; \arc{\instanceOf}{@$Human$}; \\&#10;                     &amp;   &amp;  &amp; \arc{\birthDate}{@$Date$}; \\&#10;                     &amp;   &amp;  &amp; \arc{\birthPlace}{@$Place$} \\&#10;                      &amp; &amp; \} &amp; \\&#10;\schemaDef($Place$)  &amp; = &amp; \{ &amp; \arc{\country}{@$Country$}\} \\&#10;\schemaDef($Country$)  &amp; = &amp; \{ &amp; \} \\&#10;\schemaDef($Date$)  &amp; = &amp;  &amp; $\in{}xsd:date$\\&#10;\schemaDef($Human$)  &amp; = &amp;  &amp; $\in{}\{\Human\}$\\&#10;\end{tabular}&#10;\end{document}"/>
  <p:tag name="IGUANATEXSIZE" val="20"/>
  <p:tag name="IGUANATEXCURSOR" val="22929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,975"/>
  <p:tag name="ORIGINALWIDTH" val="959,609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 \begin{tabular}{c}&#10; \inference[$Cond$]&#10;   {cond(n)=true} &#10;   {\slurpSE{\Graph}{n}{\typing}{cond}{\langle\{n\},\{\}\rangle}}&#10; &#10;   \hspace{1cm}&#10; \inference[$AND$]&#10;   {\slurpSE{\Graph}{n}{\typing}{se_1}{\Graph_1} &amp; &#10;    \slurpSE{\Graph}{n}{\typing}{se_2}{\Graph_2}&#10;   } &#10;   {\slurpSE{\Graph}{n}{\typing}{se_1 \text{ \texttt{AND} } se_2}{\Graph_1\cup\Graph_2}}&#10; \\ \\&#10;   &#10; %\inference[$OR_1$]&#10; %  {\conforms{\Graph}{n}{\typing}{se_1} &#10; %  } &#10; %  {\conforms{\Graph}{n}{\typing}{se_1 \text{ \texttt{OR} } se_2}}&#10; %  \hspace{1cm}&#10; %&#10; %\inference[$OR_2$]&#10; %  {\conforms{\Graph}{n}{\typing}{se_2} &#10; %  } &#10; %   {\conforms{\Graph}{n}{\typing}{se_1 \text{ \texttt{OR} } se_2}}&#10; %\\ \\&#10; %&#10; %\inference[$NOT$]&#10; %  {\conformsNot{\Graph}{n}{\typing}{se} &#10; %  } &#10; %  {\conforms{\Graph}{n}{\typing}{\text{ \texttt{NOT} } se}}&#10; &#10;   \inference[$ClosedShape$]&#10;   { neighs(n,\Graph) = ts &amp; &#10;    \slurpTE{\Graph}{ts}{\typing}{s'}{\Graph'}&#10;   } &#10;   {\slurpSE{\Graph}{n}{\typing}{$\c|CLOSED|\,$s'}{\Graph'}}  &#10;   \\ \\&#10; &#10;   \inference[$OpenShape$]&#10;   { ts = \{\triple{x}{p}{y} \in neighs(n,\Graph) \mid p \in \props{te}\} &amp;&#10;     \slurpTE{\Graph}{ts}{\typing}{s'}{\Graph'}&#10;   } &#10;   {\slurpSE{\Graph}{n}{\typing}{s'}{\Graph'}}&#10;   \\ \\&#10; \end{tabular}&#10;&#10;\end{document}"/>
  <p:tag name="IGUANATEXSIZE" val="20"/>
  <p:tag name="IGUANATEXCURSOR" val="23605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0018"/>
  <p:tag name="ORIGINALWIDTH" val="959,2826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 \begin{tabular}{c}&#10; \inference[$EachOf$]&#10;   { (ts_1,ts_2)\in\partition{ts} &amp; &#10;     \slurpTE{\Graph}{ts_1}{\typing}{te_1}{\Graph_1} &amp;&#10;     \slurpTE{\Graph}{ts_2}{\typing}{te_2}{\Graph_2} &#10;   }&#10;   {\slurpTE{\Graph}{ts}{\typing}{\eachOf{te_1}{te_2}}{\Graph_1\cup\Graph_2}}&#10; &#10; \\ \\&#10; &#10; \inference[$OneOf_1$]&#10;   { \slurpTE{\Graph}{ts}{\typing}{te_1}{\Graph_1} }&#10;   { \slurpTE{\Graph}{ts}{\typing}{\oneOf{te_1}{te_2}}{\Graph_1} }&#10; &#10; \hspace{1cm} &#10; \inference[$OneOf_2$]&#10;   { \slurpTE{\Graph}{ts}{\typing}{te_2}{\Graph_2} }&#10;   { \slurpTE{\Graph}{ts}{\typing}{\oneOf{te_1}{te_2}}{\Graph_2} }&#10; &#10; \\ \\&#10; \inference[$Star_1$]&#10;   {}&#10;   {\slurpTE{\Graph}{\emptyGraph}{\typing}{te*}{\emptyGraph}}&#10; \\ \\&#10; \inference[$Star_2$]&#10;   {(ts_1,ts_2)\in\partition{ts} &amp; &#10;     \slurpTE{\Graph}{ts_1}{\typing}{te}{\Graph_1} &amp;&#10;     \slurpTE{\Graph}{ts_2}{\typing}{te*}{\Graph_2}&#10;   }&#10;   {\slurpTE{\Graph}{ts}{\typing}{te*}{\Graph_1\cup\Graph_2}}&#10; &#10; \\ \\&#10; &#10; \inference[$TripleConstraint$]&#10;   {ts = \{\quadruple{x}{p}{y}{s}\} &amp; &#10;    \slurpSE{\Graph}{y}{\typing}{@\lbl}{\langle\VertSet,\EdgeSet\rangle} &amp;&#10;    \slurpQs{\Graph}{s}{\typing}{qs}{(qs',\Graph_{qs})}&#10;   }&#10;   {\slurpTE{\Graph}{ts}{\typing}{\arc{p}{@\lbl}\,\,qs}{\langle\VertSet\cup\{x\}\cup\{y\},\EdgeSet\cup(x,p,y,qs')\rangle\cup\Graph_{qs}}}&#10; &#10; \end{tabular}&#10;&#10;\end{document}"/>
  <p:tag name="IGUANATEXSIZE" val="20"/>
  <p:tag name="IGUANATEXCURSOR" val="23674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,0261"/>
  <p:tag name="ORIGINALWIDTH" val="884,3336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 \begin{tabular}{c}&#10; \inference[$OpenQs$]&#10;   {s'=\{(p,v)\in{}s|p\in{}preds(ps)\} &amp;&#10;    \slurpQs{\Graph}{s'}{\typing}{ps}{(qs,\Graph')}&#10;   }&#10;   {&#10;    \slurpQs{\Graph}{s}{\typing}{\openQs{ps}}{(qs,\Graph')}&#10;   } &#10; \\ \\&#10; &#10; \inference[$CloseQs$]&#10;   {&#10;    \slurpQs{\Graph}{s}{\typing}{ps}{(qs,\Graph')} &#10;   }&#10;   {&#10;    \slurpQs{\Graph}{s}{\typing}{\closeQs{ps}}{(qs,\Graph')}&#10;   } &#10; &#10; \\ \\&#10; &#10; \inference[$EachOfQs$]&#10;   {&#10;    \slurpQs{\Graph}{s}{\typing}{ps_1}{(qs_1,\Graph_1)} &amp;&#10;    \slurpQs{\Graph}{s}{\typing}{ps_2}{(qs_2,\Graph_2)}&#10;   }&#10;   {&#10;    \slurpQs{\Graph}{s}{\typing}{\eachOfQs{ps_1}{ps_2}}{(qs_1\cup\qs_2,\Graph_1\cup\Graph_2)}&#10;   } &#10;   &#10; \\ \\&#10; &#10; \inference[$OneOfQs_1$]&#10;   {&#10;    \slurpQs{\Graph}{s}{\typing}{ps_1}{(qs_1,\Graph_1)}&#10;   }&#10;   {&#10;    \slurpQs{\Graph}{s}{\typing}{\oneOfQs{ps_1}{ps_2}}{(qs_1,\Graph_1)}&#10;   } &#10;   &#10; \hspace{0.5cm}&#10; &#10; \inference[$OneOfQs_2$]&#10;   {&#10;    \slurpQs{\Graph}{s}{\typing}{ps_2}{(qs_2,\Graph_2)} }&#10;   {&#10;    \slurpQs{\Graph}{s}{\typing}{\oneOfQs{ps_1}{ps_2}}{(qs_2,\Graph_2)}&#10;   } &#10;   &#10; \\ \\&#10;&#10; \inference[$StarQs_1$]&#10;   {}&#10;   {&#10;    \slurpQs{\Graph}{\emptyset}{\typing}{ps*}{(\{\},\emptyGraph)}&#10;   } &#10;&#10; \\  \\&#10; &#10; \inference[$StarQs_2$]&#10;   {(s_1,s_2)\in{}\partition{s} &amp; &#10;    \slurpQs{\Graph}{s_1}{\typing}{ps}{(qs_1,\Graph_1)} &amp;&#10;    \slurpQs{\Graph}{s_2}{\typing}{ps*}{qs_2,\Graph_2}&#10;   }&#10;   {&#10;    \slurpQs{\Graph}{s}{\typing}{ps*}{(qs_1\cup{}qs_2,\Graph_1\cup\Graph_2)}&#10;   } &#10;   &#10; \\ \\&#10;  &#10; \inference[$EmptyQs$]&#10;   {}&#10;   {&#10;    \slurpQs{\Graph}{\emptyset}{\typing}{\epsilon}{(\{\},\emptyGraph)}&#10;   } &#10;   &#10; \hspace{0.5cm}&#10; &#10; \inference[$PropertyQs$]&#10;   { s = \{(p,v)\} &amp;&#10;     \slurpSE{\Graph}{v}{\typing}{@\lbl}{\Graph'}&#10;   }&#10;   {&#10;    \slurpQs{\Graph}{s}{\typing}{p:@\lbl}{(\{p:v\},\Graph')}&#10;   } &#10;   &#10; \end{tabular}&#10;&#10;\end{document}"/>
  <p:tag name="IGUANATEXSIZE" val="20"/>
  <p:tag name="IGUANATEXCURSOR" val="24136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893,1384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ewcommand{\slurpSE}[5]{#1,#2,#3\vDash#4\rightsquigarrow#5}&#10;\newcommand{\slurpTE}[5]{#1,#2,#3\Vdash#4\rightsquigarrow#5}&#10;\newcommand{\slurpQs}[5]{#1,#2,#3\vdash#4\rightsquigarrow#5}&#10;&#10;&#10;$\slurpSE{\Graph}{n}{\typing}{se}{\Graph'}$&#10;\end{document}"/>
  <p:tag name="IGUANATEXSIZE" val="20"/>
  <p:tag name="IGUANATEXCURSOR" val="22423"/>
  <p:tag name="TRANSPARENCY" val="Verdadero"/>
  <p:tag name="FILENAME" val=""/>
  <p:tag name="LATEXENGINEID" val="0"/>
  <p:tag name="TEMPFOLDER" val="c:\temp\"/>
  <p:tag name="LATEXFORMHEIGHT" val="405"/>
  <p:tag name="LATEXFORMWIDTH" val="868,8"/>
  <p:tag name="LATEXFORMWRAP" val="Verdad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1,2601"/>
  <p:tag name="ORIGINALWIDTH" val="959,609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Given a set of types $\PLabelSet$, \newline&#10;a set of properties $\PropSet$,  \newline&#10;and a set of values $\ValueSet$,\newline&#10;a \emph{property graph} $\Graph$ is a tuple &#10; $\langle\NodeSet,\EdgeSet,\rho,\lambda_n,\lambda_e,\sigma\rangle$ \newline &#10;where &#10; $\NodeSet\cap\EdgeSet=\emptyset$, \newline&#10; $\rho:\EdgeSet\mapsto\NodeSet\times\NodeSet$ is a total function \newline&#10; $\lambda_n:\NodeSet\mapsto\FinSet{\PLabelSet}$  \newline&#10; $\lambda_e:\EdgeSet\mapsto\PLabelSet$ \newline&#10; $\sigma:\NodeSet\cup\EdgeSet\times\PropSet\mapsto\FinSet{\ValueSet}$ \newline&#10;&#10;&#10;\end{document}"/>
  <p:tag name="IGUANATEXSIZE" val="20"/>
  <p:tag name="IGUANATEXCURSOR" val="22462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7,9164"/>
  <p:tag name="ORIGINALWIDTH" val="959,609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$Graph[\VertSet,\EdgeSet]$ = graph with vertices $\VertSet$ and edges $\EdgeSet$ &#10;&#10;\begin{itemize}&#10;\item Vertices are represented as $RDD[(Id,\ValueSet)]$ where $Id=Long$&#10;\item Edges are represented as $RDD[(Id,Id,\EdgeSet)]$&#10;\item \emph{triplets} view represents edges as collections $RDD[(\VertSet, \EdgeSet, \VertSet)]$. &#10;\end{itemize}&#10;&#10;Several built-in operators: &#10; &#10;\begin{itemize}&#10;\item \c|mapVertices|(\c|g|: \c|Graph|[$\VertSet$,$\EdgeSet$], \c|f|: (\c|Id|,$\ValueSet$)$\rightarrow\ValueSet$): \c|Graph|[$\ValueSet$,$\EdgeSet$] &#10;&#10;\item \c|mapReduceTriples|(\c|g|:\c|Graph|[\VertSet,\EdgeSet], &#10; \c|m|: (\VertSet,\EdgeSet,\VertSet)$\rightarrow$[(\c|Id|,\MsgSet)], \c|r|:(\MsgSet,\MsgSet)$\rightarrow$\MsgSet):\c|RDD|[(Id,\MsgSet)]&#10;&#10;\item \c|joinVertices|(\c|g|:\c|Graph|[\VertSet,\EdgeSet], \c|msgs|:\c|RDD|[(\c|Id|, \MsgSet)], \c|f|:(\c|Id|, \VertSet,\MsgSet)$\rightarrow$\VertSet): \c|Graph|[\VertSet,\EdgeSet] &#10;&#10;\item pregel (see next slide)&#10;&#10;\item \dots&#10;\end{itemize}&#10;&#10;&#10;\end{document}"/>
  <p:tag name="IGUANATEXSIZE" val="20"/>
  <p:tag name="IGUANATEXCURSOR" val="22757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1,552"/>
  <p:tag name="ORIGINALWIDTH" val="958,9554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algorithm}[!hbt]&#10;\DontPrintSemicolon&#10;\SetAlgoVlined&#10;\SetArgSty{textnormal}&#10;\SetKwInput{KwIn}{Input parameters}&#10;\KwIn{&#10; \Block{\c|g|: \c|Graph|[\VertSet,\EdgeSet] \;&#10; \c|initialMsg|: \MsgSet \;&#10; \c|vProg|: (\c|Id|,\VertSet,\MsgSet)$\rightarrow$\VertSet \;&#10; \c|sendMsg|: \c|Triplet|$\rightarrow$[(\c|Id|,\MsgSet)] \;&#10; \c|mergeMsg|: (\MsgSet,\MsgSet)$\rightarrow$\MsgSet}&#10;}&#10;\KwOut{\c|g|:\c|Graph|[\VertSet,\EdgeSet]&#10;}&#10;\blockskip&#10;\c|g| = \c|mapVertices|(\c|g|,$\lambda$(\c|id|,\c|v|)$\rightarrow$\c|vProg|(\c|id|,\c|v|,\c|initialMsg|))  \;&#10;\c|msgs| = \c|mapReduceTriples|(\c|g|,\c|sendMsg|,\c|mergeMsg|) \;&#10;\While{\c|size|(\c|msgs|)$&gt;0$}{&#10; \c|g| = \c|joinVertices|(\c|g|,\c|msgs|,\c|vProg|) \;&#10; \c|msgs| = \c|mapReduceTriples|(\c|g|,\c|sendMsg|,\c|mergeMsg|)&#10;}&#10;\Return\c|g|&#10;\caption{Pregel algorithm pseudocode as implemented in GraphX}&#10;\end{algorithm}&#10;&#10;&#10;\end{document}"/>
  <p:tag name="IGUANATEXSIZE" val="20"/>
  <p:tag name="IGUANATEXCURSOR" val="23051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7954"/>
  <p:tag name="ORIGINALWIDTH" val="960,2645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$Status$ &amp; ::= &amp; \Undefined    &amp; Default status \\&#10;    &amp; $\mid$ &amp; \Ok  &amp; Node conforms\\&#10;    &amp; $\mid$ &amp; \Failed  &amp; Node doesn't conform \\&#10;    &amp; $\mid$ &amp; \Pending &amp; Requested to conform \\&#10;    &amp; $\mid$ &amp; \WaitingFor{ds}{oks}{fs} &amp; Waiting for some neighbours \\&#10;    &amp; &amp; &amp; $ds$ = list dependants neighbours \\&#10;    &amp; &amp; &amp; $oks$ = list of conformant neighbours \\&#10;    &amp; &amp; &amp; $fs$ = list of non conformant neighbours \\&#10;    &amp; &amp; &amp; where $ds, oks, failed\in\VertSet\times\PropSet\times\LabelSet$&#10;\end{tabular}&#10;&#10;\end{document}"/>
  <p:tag name="IGUANATEXSIZE" val="20"/>
  <p:tag name="IGUANATEXCURSOR" val="22719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,8454"/>
  <p:tag name="ORIGINALWIDTH" val="960,9191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Msg &amp; ::= &amp; \Validate   &amp;  Request to validate \\&#10;    &amp; $\mid$ &amp; \Checked{oks}{fs} &amp; Some neighbours have been checked \\&#10;    &amp; &amp; &amp; $oks$ = neighbours that have been checked as conformant \\&#10;    &amp; &amp; &amp; $fs$ = neighbours that have been checked as non-conformant \\&#10;    &amp; &amp; &amp; where $oks,fs\in\VertSet\times\PropSet\times\LabelSet$ \\&#10;    &amp; $\mid$ &amp; \WaitFor{ds} &amp; Request to wait for some neighbours \\&#10;    &amp; &amp; &amp; where $ds\in\VertSet\times\PropSet\times\LabelSet$&#10;\end{tabular}&#10;\end{document}"/>
  <p:tag name="IGUANATEXSIZE" val="20"/>
  <p:tag name="IGUANATEXCURSOR" val="22691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,6987"/>
  <p:tag name="ORIGINALWIDTH" val="823,1306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%\NoCaptionOfAlgo&#10;% \RestyleAlgo{plain}&#10;\LinesNumberedHidden&#10;\begin{algorithm}[!hbt]&#10;\DontPrintSemicolon&#10;\SetAlgoVlined&#10;\SetArgSty{textnormal}&#10;\SetKwInput{KwIn}{Input parameters}&#10;\KwIn{&#10; \Block{\c|g|: \c|Graph|[\VertSet, \EdgeSet] \;&#10; \c|initialLabel|: \LabelSet \;&#10; \c|checkLocal|: (\LabelSet, \VertSet) $\rightarrow$ \Ok $\mid$ \Failed $\mid$ \Pending(\c|Set|[\LabelSet]) \;&#10; \c|checkNeighs|: (\LabelSet, \c|Bag|[(\EdgeSet, \LabelSet)],  \c|Set|[(\EdgeSet, \LabelSet)]) $\rightarrow$ \Ok$\mid$\Failed \;&#10; \c|tripleConstraints|: \LabelSet $\rightarrow$ \c|Set|[(\EdgeSet, \LabelSet)]}&#10;}&#10;\KwOut{\c|g|:\c|Graph|[(\VertSet, \LabelSet $\mapsto$ Status), \EdgeSet]&#10;}&#10;\blockskip&#10;\c|gs| = \c|mapVertices|(\c|g|, $\lambda$(\c|id|, \c|v|)$\rightarrow$(id, (v, $\lambda$v$\rightarrow$\Undefined)))  \;&#10;\c|gs| = \c|pregel|(\Validate, \c|gs|, \vProg, \c|sendMsg|, \c|mergeMsg|) \;&#10;\c|gs| = \c|mapVertices|(\c|gs|, \c|checkUnsolved|) \;&#10;\Return\c|gs| \;&#10;\blockskip&#10;\DefInline{\c|checkUnsolved|(v,m)}{&#10;(v,m') where \; &#10;\ \ \ m'(\lbl) = $\begin{cases}&#10;  \text{\c|checkNeighs|(\lbl, $\emptyset$, $\emptyset$)} &amp; \text{if}\ m(\lbl)=\Pending \\ &#10;  \text{\c|checkNeighs|(\lbl, oks, fs $\cup{}$ ds)} &amp; \text{if}\ m(\lbl)=\WaitingFor{ds}{oks}{fs}\} \\&#10;  m(\lbl) &amp; \text{otherwise} &#10;  \end{cases}$&#10;}\\&#10;\caption{Pregel-based ShEx validation pseudocode}&#10;\end{algorithm}&#10;\end{document}"/>
  <p:tag name="IGUANATEXSIZE" val="20"/>
  <p:tag name="IGUANATEXCURSOR" val="23541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,3533"/>
  <p:tag name="ORIGINALWIDTH" val="614,3206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}&#10;\inference[$$]&#10;  {\fracEmpty{&#10;    \msgSent{(n,m)}{\lbl}{\Validate}&#10;    }{&#10;    \status{m}{\lbl}=s\in\{\Undefined, \Pending\}&#10;    } &amp; \checkLocal{\lbl}{n}=r\in\{\Ok,\Failed\}&#10;  } &#10;  {\status{m'}{\lbl}=r}&#10;  &#10;  \\ \\&#10;&#10;\inference[$$]&#10;  {\fracEmpty{\msgSent{(n,m)}{\lbl}{\Validate}}   &#10;   {\status{m}{\lbl}=r\in\{\Undefined,\Pending\}&#10;   } &amp; \checkLocal{\lbl}{n}=\PendingLs&#10;  } &#10;  {\fracEmpty{\status{m'}{l}=\Undefined}{\status{m'}{l'}=\Pending\,\,\forall{l'}\in{}ls}}&#10;&#10;\\ \\  &#10;&#10;\inference[$$]&#10;  {\fracEmpty{&#10;    \msgSent{(n,m)}{\lbl}{\Validate}}    &#10;   {&#10;    \status{m}{\lbl}=r\in\{\Ok,\Failed\}&#10;   }&#10;  } &#10;  {\status{m'}{\lbl}=r}&#10;&#10;\\ \\  &#10;&#10;% This is to stop the recursive case....if we request to validate a node for which we are already waiting for, we assume it is valid&#10;\inference[$$]&#10;  {\fracEmpty{&#10;    \msgSent{(n,m)}{\lbl}{\Validate}&#10;    }{&#10;    \status{m}{\lbl}=\WaitingFor{ds}{oks}{fs}&#10;  }&#10;  } &#10;  {\status{m'}{\lbl}=\Ok}&#10;&#10;\\ \\  &#10;&#10;\inference[$$]&#10;  {\fracEmpty{&#10;   \msgSent{(n,m)}{\lbl}{\Checked{oks}{fs}}}&#10;   { &#10;   \status{m}{\lbl}=\WaitingFor{ds}{oks'}{fs'}&#10;   } &amp; ds\setminus(oks\cup{}fs)\neq{}\emptyset&#10;  } &#10;  {\status{m'}{\lbl}=\WaitingFor{ds}{oks\cup{}oks'}{fs\cup{}fs'}}&#10;&#10;\\ \\  &#10;&#10;\inference[$$]&#10;  {\fracEmpty{\msgSent{(n,m)}{\lbl}{\Checked{oks}{fs}}}&#10;   {\status{m}{\lbl}=\WaitingFor{ds}{oks'}{fs'}} &amp; &#10;   ds\setminus(oks\cup{}fs)=\emptyset &#10;  } &#10;  {\status{m'}{\lbl}=\checkNeighs{\lbl}{oks\cup{}oks'}{fs\cup{}fs'}}&#10;&#10;\end{tabular}\\&#10;&#10;\end{document}"/>
  <p:tag name="IGUANATEXSIZE" val="20"/>
  <p:tag name="IGUANATEXCURSOR" val="23656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,6978"/>
  <p:tag name="ORIGINALWIDTH" val="2313,461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\c|vProg|($id$,($n$,$m$), $msg$) = ($n$,$m'$)\ where \newline &#10; $m'(\lbl)=m(\lbl)$ \newline &#10; except for the cases indicated by the rules:&#10;&#10;\end{document}"/>
  <p:tag name="IGUANATEXSIZE" val="20"/>
  <p:tag name="IGUANATEXCURSOR" val="22338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,703"/>
  <p:tag name="ORIGINALWIDTH" val="960,2645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}&#10;\inference[$$]&#10;  {&#10;   \triple{(s,m_s)}{p}{(o,m_o)}\in\Graph &amp; \status{m_s}{\lbl}=\Pending &amp; \tcs{\lbl}{\schema}=\arc{p}{@\lbl'}&#10;  } &#10;  {&#10;    \fracEmpty{&#10;     \msgSent{(s,m_s)}{\lbl}{\WaitFor{(o,p,\lbl')}}&#10;    }{&#10;     \msgSent{(o,m_o)}{\lbl}{\Validate}&#10;    }&#10;  }&#10;  &#10;  \\ \\&#10;&#10;\inference[$$]&#10;  {&#10;   \triple{(s,m_s)}{p}{(o,m_o)}\in\Graph &amp; \status{m_s}{\lbl}=\WaitingFor{ds}{oks}{fs} &amp;&#10;   (o,p,\lbl')\in{}ds &amp;&#10;   \status{m_o}{\lbl'}=\Ok&#10;  } &#10;  {&#10;     \msgSent{(s,m_s)}{\lbl}{\Checked{(o,p,\lbl')}{\emptyset}}&#10;  }&#10;&#10;\\ \\&#10;&#10;\inference[$$]&#10;  {&#10;   \triple{(s,m_s)}{p}{(o,m_o)}\in\Graph &amp; \status{m_s}{\lbl}=\WaitingFor{ds}{oks}{fs} &amp;&#10;   (o,p,\lbl')\in{}ds &amp;&#10;   \status{m_o}{\lbl'}=\Failed&#10;  } &#10;  {&#10;     \msgSent{(s,m_s)}{\lbl}{\Checked{\emptyset}{(o,p,\lbl')}}&#10;  }&#10;&#10;\end{tabular}\\&#10;&#10;\end{document}"/>
  <p:tag name="IGUANATEXSIZE" val="20"/>
  <p:tag name="IGUANATEXCURSOR" val="22987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,87653"/>
  <p:tag name="ORIGINALWIDTH" val="959,9372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$\msgSent{(x,m_x)}{\lbl}{Msg}$ = \newline&#10;  \ \ message $Msg$ sent to node $x$ with status map $m_x$ for label $\lbl$&#10;&#10;\end{document}"/>
  <p:tag name="IGUANATEXSIZE" val="20"/>
  <p:tag name="IGUANATEXCURSOR" val="22254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9096"/>
  <p:tag name="ORIGINALWIDTH" val="1110,611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$\triple{(s,m_s)}{p}{(o,m_o)}$= \newline&#10;$\ \ $ triplet view with \newline&#10;$\ \ $ - subject $(s,m_s)$ \newline&#10;$\ \ $ - predicate $p$ \newline &#10;$\ \ $ - object $(o,m_o)$&#10;&#10;\end{document}"/>
  <p:tag name="IGUANATEXSIZE" val="20"/>
  <p:tag name="IGUANATEXCURSOR" val="22356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8,1995"/>
  <p:tag name="ORIGINALWIDTH" val="959,9372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flalign*}&#10;\PLabelSet &amp;= \{\text{Human},\text{City},\text{Metropolis},\text{Country},\text{Organization},\text{birthPlace},\text{country},\text{employer} \} &amp;\\&#10;\PropSet &amp;= \{\text{label},\text{birthDate},\text{start},\text{end} \} &amp;\\&#10;\ValueSet &amp;= \{\text{Tim Berners-Lee},\text{1955},\text{1980},\text{1984},\text{1994},\text{London},\text{UK} \} &amp;\\&#10;\NodeSet &amp;= \{n_1,n_2,n_3,n_4\}\qquad \EdgeSet=\{r_1,r_2,r_3,r_4\} &amp;\\&#10;\rho &amp;= r_1\mapsto(n_1,n_2), r_2\mapsto(n_2,n_3), r_3\mapsto(n_1,n_4), r_4\mapsto(n_1,n_4) &amp;\\&#10;\lambda_n &amp;=n_1\mapsto{}\{\text{Human}\},\,n_2\mapsto{}\{\text{City,Metropolis}\},\,n_3\mapsto{}\{\text{Country}\},\,n_4\mapsto{}\{\text{Organization}\}&amp;\\&#10;\lambda_e &amp;=r_1\mapsto{}\text{birthPlace},r_2\mapsto{}\text{country},r_3\mapsto{}\text{employer},r_4\mapsto{}\text{employer} &amp;\\&#10;\sigma &amp;=(n_1,label)\mapsto{}\text{Tim Berners-Lee},\,(n_1,birthDate)\mapsto{}\text{1955} &amp;\\&#10; &amp; (n_2,\text{label})\mapsto{}\text{London}\},\,(n_3,\text{label})\mapsto{UK},\,(n_4,\text{label})\mapsto{}\text{CERN} &amp;\\&#10; &amp; (r_3,\text{start})\mapsto{}\text{1980},\,(r_3,\text{end})\mapsto{}\text{1980},\,(r_4,\text{start})\mapsto{}\text{1984},\,(r_4,\text{end})\mapsto{}\text{1994}&#10;\end{flalign*}&#10;&#10;\end{document}"/>
  <p:tag name="IGUANATEXSIZE" val="20"/>
  <p:tag name="IGUANATEXCURSOR" val="23398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,8334"/>
  <p:tag name="ORIGINALWIDTH" val="960,9191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rll}&#10; $\Validate \oplus y$ &amp; = $y$ &amp; \\&#10; $\Validate \oplus \Checked{oks}{fs}$ &amp; = $\Checked{oks}{fs}$ &amp; \\&#10; $\Validate\oplus \WaitFor{ds}$ &amp; = $\WaitFor{ds}$ &amp; \\&#10; $\Checked{oks}{fs} \oplus \Validate$ &amp; = $\Checked{oks}{fs}$ &amp; \\&#10; $\Checked{oks}{fs} \oplus \Checked{oks'}{fs'}$ &amp; = $\Checked{oks\cup{}oks'}{fs\cup{}fs'}$ &amp; \\&#10; $\Checked{oks}{fs} \oplus \WaitFor{ds}$ &amp; = $\Checked{oks\cup{}ds}{fs\cup{}fs}$ &amp; \\&#10; $\WaitFor{ds} \oplus \Validate$ &amp; = $\WaitFor{ds}$ &amp; \\&#10; $\WaitFor{ds} \oplus \Checked{oks}{fs}$ &amp; = $\Checked{oks\cup{}ds}{fs}$ &amp; \\&#10; $\WaitFor{ds} \oplus \WaitFor{ds'}$ &amp; = $\WaitFor{ds\cup{}ds'}$ &amp; \\&#10;\end{tabular}&#10;&#10;\end{document}"/>
  <p:tag name="IGUANATEXSIZE" val="20"/>
  <p:tag name="IGUANATEXCURSOR" val="22842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,12866"/>
  <p:tag name="ORIGINALWIDTH" val="960,9191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\c|mergeMsg|(\msgSent{(n,m)}{\lbl}{msg_1}, \msgSent{(n,m)}{\lbl}{msg_2}) &amp; = &amp; \msgSent{(n,m)}{\lbl}{msg_1\oplus{}msg_2} \\&#10;\end{tabular}&#10;&#10;\end{document}"/>
  <p:tag name="IGUANATEXSIZE" val="20"/>
  <p:tag name="IGUANATEXCURSOR" val="22355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,18394"/>
  <p:tag name="ORIGINALWIDTH" val="958,9554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 \c|checkLocal|: (\LabelSet, \VertSet) $\rightarrow$ \Ok $\mid$ \Failed $\mid$ \Pending(\c|Set|[\LabelSet]) \;&#10;\end{document}"/>
  <p:tag name="IGUANATEXSIZE" val="20"/>
  <p:tag name="IGUANATEXCURSOR" val="22306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,56567"/>
  <p:tag name="ORIGINALWIDTH" val="961,5736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 \c|checkNeighs|: (\LabelSet, \c|Bag|[(\EdgeSet, \LabelSet)],  \c|Set|[(\EdgeSet, \LabelSet)]) $\rightarrow$ \Ok$\mid$\Failed &#10;\end{document}"/>
  <p:tag name="IGUANATEXSIZE" val="20"/>
  <p:tag name="IGUANATEXCURSOR" val="22322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87,776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c|tripleConstraints|: \LabelSet $\rightarrow$ \c|Set|[(\EdgeSet, \LabelSet)]&#10;&#10;\end{document}"/>
  <p:tag name="IGUANATEXSIZE" val="20"/>
  <p:tag name="IGUANATEXCURSOR" val="22272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,2125"/>
  <p:tag name="ORIGINALWIDTH" val="959,609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Given a mutually disjoint set of items \ItemSet{}, \newline&#10;a set of properties \PropSet{} and \newline&#10;a set of data values \DataValueSet{}, \newline&#10;a \emph{Wikibase graph} &#10;  is a tuple $\langle\ItemSet,\PropSet,\DataValueSet,\rho\rangle$ such that \newline&#10;  $\rho\subseteq\EntitySet\times\PropSet\times\ValueSet\times\FinSet{\PropSet\times\ValueSet}$ where \newline&#10;  $\EntitySet=\ItemSet\cup\PropSet$ is the set of entities &#10;  which can be subjects of a statement \newline &#10;$\ValueSet=\EntitySet\cup\DataValueSet$ &#10;  is the set of possible values of a property.&#10;\end{document}"/>
  <p:tag name="IGUANATEXSIZE" val="20"/>
  <p:tag name="IGUANATEXCURSOR" val="22440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6,0235"/>
  <p:tag name="ORIGINALWIDTH" val="960,2645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}&#10;\newcommand{\instanceOf}{\propiedad{instanceOf}{P31}}&#10;\newcommand{\NewHaven}{\elemento{NewHaven}{Q5}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}&#10;\ItemSet &amp;= \{ &amp;  \timBl, \vintCerf, \London, \CERN, \UK, \Spain, \PA, \Human \} \\&#10;\PropSet &amp;= \{ &amp;  \birthDate, \birthPlace, \country, \employer, \awarded, \\&#10; &amp; &amp; \start, \pEnd, \pointTime, \togetherWith, \instanceOf \} \\&#10;\DataValueSet &amp;= \{ &amp; 1984,1994,1980,1955\} \\&#10;$\rho$ &amp;= \{ &amp; (\timBl, \instanceOf, \Human, \{\}), \\ &#10; &amp; &amp; (\timBl, \birthDate, 1955, \{\}), \\ &#10; &amp; &amp; (\timBl, \birthPlace, \London, \{\}), \\&#10; &amp; &amp; (\timBl, \employer, \CERN, \{ \start:1980, \pEnd:1980 \}), \\&#10; &amp; &amp; (\timBl, \employer, \CERN, \{ \start:1984, \pEnd:1994 \}), \\&#10; &amp; &amp; (\timBl, \awarded, \PA, \{\pointTime: 2002, \togetherWith:\vintCerf\}), \\&#10; &amp; &amp; (\London, \country, \UK, \{\}), \\&#10; &amp; &amp; (\vintCerf, \instanceOf, \Human, \{\}) \\&#10; &amp; &amp; (\vintCerf, \birthPlace, \NewHaven, \{\}) \\&#10; &amp; &amp; (\CERN, \awarded, \PA, \{ \pointTime: 2013 \}) \\&#10; &amp; &amp; (\PA, \country, \Spain, \{ \}) \} \\&#10;\end{tabular}&#10;&#10;&#10;\end{document}"/>
  <p:tag name="IGUANATEXSIZE" val="20"/>
  <p:tag name="IGUANATEXCURSOR" val="21383"/>
  <p:tag name="TRANSPARENCY" val="Verdadero"/>
  <p:tag name="FILENAME" val=""/>
  <p:tag name="LATEXENGINEID" val="0"/>
  <p:tag name="TEMPFOLDER" val="c:\temp\"/>
  <p:tag name="LATEXFORMHEIGHT" val="416,4"/>
  <p:tag name="LATEXFORMWIDTH" val="726,6"/>
  <p:tag name="LATEXFORMWRAP" val="Verdad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4,2367"/>
  <p:tag name="ORIGINALWIDTH" val="960,9191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  $se$   &amp; ::= &amp;  cond  &amp; Basic boolean condition on nodes (node constraint)\\&#10;         &amp; $|$ &amp; $s$ &amp; Shape \\&#10;         &amp; $|$ &amp; $se_1$ \c|AND| $se_2$  &amp; Conjunction \\&#10;         &amp; $|$ &amp; @\lbl &amp; Shape label reference for $\lbl\in\LabelSet$ \\&#10;  $s$    &amp; ::= &amp; \c|CLOSED| $\{ te \}$ &amp; Closed shape \\&#10;         &amp; $|$ &amp; $\{ te \}$ &amp; Open shape \\&#10;  $te$   &amp; ::= &amp; \eachOf{te_1}{te_2} &amp; Each of $te_1$ and $te_2$ \\&#10;         &amp; $|$ &amp; \oneOf{te_1}{te_2} &amp; Some of $te_1$ or $te_2$ \\&#10;         &amp; $|$ &amp; $te*$ &amp; Zero or more ${te}$  \\&#10;         &amp; $|$ &amp; $\epsilon$  &amp; Empty triple expression \\&#10;         &amp; $|$ &amp; \arc{p}{@\lbl} &amp; Triple constraint with predicate $p$ \\&#10;\end{tabular}&#10;&#10;&#10;\end{document}"/>
  <p:tag name="IGUANATEXSIZE" val="20"/>
  <p:tag name="IGUANATEXCURSOR" val="22386"/>
  <p:tag name="TRANSPARENCY" val="Verdadero"/>
  <p:tag name="FILENAME" val=""/>
  <p:tag name="LATEXENGINEID" val="0"/>
  <p:tag name="TEMPFOLDER" val="c:\temp\"/>
  <p:tag name="LATEXFORMHEIGHT" val="406,8"/>
  <p:tag name="LATEXFORMWIDTH" val="464,4"/>
  <p:tag name="LATEXFORMWRAP" val="Verdad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8499"/>
  <p:tag name="ORIGINALWIDTH" val="959,6099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begin{tabular}{ccll}&#10;\LabelSet &amp; = &amp; \{ &amp; $Person$,$Place$,$Country$,$Organization$,$Date$\} \\&#10;\schemaDef($Person$) &amp; = &amp; \{ &amp; \arc{birthDate}{@Date}; \arc{birthPlace}{@Place}; \\&#10;                     &amp;   &amp;    &amp; \arc{employer}{@Organization\,*} \} \\&#10;\schemaDef($Place$)  &amp; = &amp; \{ &amp; \arc{country}{@Country}\} \\&#10;\schemaDef($Country$)  &amp; = &amp; \{ &amp; \} \\&#10;\schemaDef($Organization$)  &amp; = &amp; \{ &amp; \} \\ &#10;\schemaDef($Date$)  &amp; = &amp; &amp; xsd:Date \\ &#10;\end{tabular}&#10;&#10;\end{document}"/>
  <p:tag name="IGUANATEXSIZE" val="20"/>
  <p:tag name="IGUANATEXCURSOR" val="22650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5,2006"/>
  <p:tag name="ORIGINALWIDTH" val="2116,235"/>
  <p:tag name="LATEXADDIN" val="\documentclass{article}&#10;\usepackage{amsmath,amssymb}&#10;\usepackage{semantic}&#10;\usepackage{stmaryrd}&#10;\usepackage{mathtools}&#10;\usepackage{bbm}&#10;\usepackage{tabularx}&#10;\usepackage{listings}&#10;\usepackage{xcolor}&#10;\usepackage{amsmath}&#10;\usepackage{amsfonts}&#10;\usepackage{amssymb}&#10;\usepackage{fancyref}&#10;\usepackage[lined,linesnumbered,algoruled]{algorithm2e}&#10;\usepackage{algpseudocode}&#10;\usepackage{fontawesome}&#10;\usepackage{todonotes}&#10;\usepackage[bookmarks=true]{hyperref}&#10;\hypersetup{&#10; % hidelinks,&#10; backref=true,&#10; pagebackref=true,&#10; hyperindex=true,&#10; colorlinks=true,&#10; breaklinks=true,&#10; linktoc=section,&#10;%  urlcolor=ocre,&#10; bookmarks=true,&#10; bookmarksopen=true,&#10; pdftitle={Creating Knowdge Graphs Subsets using Shape Expressions},&#10; pdfauthor={Jose Emilio Labra Gayo}&#10;}&#10;&#10;\usepackage{tikz}&#10;% \usepackage{tikz-uml}&#10;% \usepackage{cube}&#10;\usepackage{letltxmacro} % https://tex.stackexchange.com/questions/127010/how-can-i-make-lstinline-function-normally-inside-math-modes&#10;\usepackage{graphicx}&#10;\usepackage{makeidx} % Required to make an index&#10;\makeindex % Tells LaTeX to create the files required for indexing&#10;&#10;% \usepackage{kg_macros}&#10;% \usepackage[style=numeric,citestyle=numeric,sorting=nyt,sortcites=true,autopunct=true,babel=hyphen,hyperref=true,abbreviate=false,backref=true,backend=biber]{biblatex}&#10;\usepackage{biblatex}&#10;\addbibresource{knowledgeGraphs.bib} &#10;&#10;\setcounter{tocdepth}{2}&#10;\definecolor{ocre}{RGB}{0,51,170}&#10;&#10;\pagestyle{empty}&#10;\begin{document}&#10;\newcommand\vartextvisiblespace[1][.5em]{%&#10;  \makebox[#1]{%&#10;    \kern.07em&#10;    \vrule height.3ex&#10;    \hrulefill&#10;    \vrule height.3ex&#10;    \kern.07em&#10;  }% &lt;-- don't forget this one!&#10;}&#10;&#10;\newcommand{\mi}[1]{\ensuremath{\mathit{#1}}}&#10;\newcommand{\cM}[1]{\ensuremath{\text{#1}}}&#10;&#10;\newcommand\myfont[1]{\ensuremath{\mathcal{#1}}}&#10;&#10;% RDF Graphs&#10;&#10;\newcommand\ShapeLabel{L}&#10;&#10;\newcommand\triple[3]{\ensuremath{\langle #1,#2,#3 \rangle}}&#10;\newcommand\quadruple[4]{\ensuremath{\langle #1,#2,#3,#4\rangle}}&#10;\newcommand\Graph{\myfont{G}}&#10;\newcommand{\tcs}[2]{tcs(#1,#2)}&#10;&#10;\newcommand\VertSet{\myfont{V}}&#10;\newcommand\NodeSet{\myfont{N}}&#10;\newcommand\EdgeSet{\myfont{E}}&#10;\newcommand\LabelSet{\myfont{L}}&#10;\newcommand\PLabelSet{\myfont{T}}&#10;\newcommand\MsgSet{\myfont{M}}&#10;&#10;\newcommand{\ItemSet}{\myfont{Q}}&#10;\newcommand{\PropSet}{\myfont{P}}&#10;\newcommand{\EntitySet}{\myfont{E}}&#10;\newcommand{\ValueSet}{\myfont{V}}&#10;\newcommand{\DataValueSet}{\myfont{D}}&#10;\newcommand{\StmtSet}{\myfont{S}}&#10;\newcommand{\SubjectSet}{\myfont{S}}&#10;\newcommand{\ObjectSet}{\myfont{O}}&#10;\newcommand{\Nat}{\mathbb{N}}&#10;&#10;% \newcommand{\qs}[1]{\ensuremath{\llparenthesis#1\rrparenthesis}}&#10;\newcommand{\qs}[1]{\ensuremath{#1}}&#10;\newcommand{\condType}[1]{\ensuremath{hasType_{#1}}}&#10;&#10;\newcommand{\neighsGraph}[3]{#1^{#2}_{#3}}&#10;\newcommand{\partition}[1]{part(#1)}&#10;\newcommand{\FinSet}[1]{\ensuremath{FinSet(#1)}}&#10;&#10;&#10;\newcommand{\emptyGraph}{\ensuremath{\emptyset}}&#10;\newcommand{\EmptyGraph}{\ensuremath{\emptyset}}&#10;\newcommand{\addTriple}{\ensuremath{\rtimes}}&#10;\newcommand{\unionGraphs}{\ensuremath{\cup}}&#10;\newcommand\neighs[2]{\ensuremath{neighs(#1,#2)}}&#10;\newcommand\nodes[1]{\ensuremath{nodes(#1)}}&#10;\newcommand{\node}{\mi{n}}&#10;\newcommand{\lbl}{\mi{l}}&#10;&#10;&#10;% Typings&#10;\newcommand{\typing}{\tau}&#10;\newcommand{\emptyTyping}{[]}&#10;\newcommand{\hasType}[2]{\ensuremath{#1@#2}}&#10;\newcommand{\hasNoType}[2]{\ensuremath{#1@!#2}}&#10;\newcommand\EmptyTyping{[]}&#10;\newcommand\addType[2]{\ensuremath{#1@#2}}&#10;\newcommand\AddTyping[3]{\ensuremath{#1@#2 : #3}}&#10;\newcommand\RemoveTyping[3]{\ensuremath{#1@!#2 : (#3 \setminus #1@#2)}}&#10;\newcommand\Combine[2]{\ensuremath{#1\uplus#2}}&#10;\newcommand\CombineOr[2]{\ensuremath{#1\parallel#2}}&#10;\newcommand{\HasType}[3]{\ensuremath{#1@#2\in{}#3}}&#10;\newcommand{\HasNoType}[3]{\ensuremath{#1@!#2\in{}#3}}&#10;\newcommand\FailTyping{\ensuremath{\mathbbm{E}}}&#10;&#10;\newcommand\arc[2]{\ensuremath{\vartextvisiblespace\xrightarrow{#1}#2}}&#10;\newcommand{\qualified}[4] {\ensuremath{\arc{#1}{#2}\{#3,#4\}}}&#10;\newcommand{\qualifiedcard}[3] {\ensuremath{\arc{#1}{#2}~#3}}&#10;&#10;\newcommand{\semantics}[4] {\ensuremath{|[#1|]^{#2,#3,#4}}}&#10;\newcommand{\nodeSelector}[2]{\ensuremath{|[#1|]^{#2}}}&#10;\newcommand{\shape}{\ensuremath{\phi}}&#10;\newcommand{\shapeRef}[1] {\ensuremath{@#1}}&#10;\newcommand{\shapeTrue}{\ensuremath{\top}}&#10;\newcommand{\sAnd}{\ensuremath{\wedge}}&#10;\newcommand{\sNot}{\ensuremath{\lnot}}&#10;\newcommand{\unbounded}{\ensuremath{*}}&#10;&#10;\newcommand{\shapesSet}{\operatorname{\mathit{shapes}}}&#10;&#10;&#10;% shape of a resource = triples related with that resource r&#10;\newcommand\ShapeN[1]{\ensuremath{\ShapeGen{#1}{n}}}&#10;\newcommand\ShapeO[1]{\ensuremath{\ShapeGen{#1}{o}}}&#10;\newcommand\ShapeGen[2]{\ensuremath{\Triples{}^{#1}_#2}}&#10;&#10;% All possible shapes of a resource r&#10;\newcommand{\ShapeNStar}{\ensuremath{\Triples^{*}}}&#10;\newcommand{\SE}{\ensuremath{\mathcal{S}_n(E)}}&#10;\newcommand\Shape[1]{\ensuremath{\mathcal{S}_n|[#1|]}}&#10;\newcommand{\Triples}{\ensuremath{\Sigma}}&#10;&#10;\newcommand\deriv[2]{\ensuremath{\partial_{#1}(#2)}}&#10;\newcommand\nullable{\ensuremath{\nu}}&#10;&#10;\newcommand{\defineSchema}{\ensuremath{\longmapsto}}&#10;&#10;\newcommand{\oom}{\ensuremath{\infty}}&#10;&#10;% Vocabulary of subjects, predicates and objects&#10;\newcommand{\Vs}{\ensuremath{V_s}}&#10;\newcommand{\Vp}{\ensuremath{V_p}}&#10;\newcommand{\Vo}{\ensuremath{V_o}}&#10;&#10;\newcommand\SymbolSet{\ensuremath{\Delta}}&#10;\newcommand\bagw{\ensuremath{w}}&#10;\newcommand\bag[1]{\{|#1|\}}&#10;&#10;\newcommand{\eachOf}[2]{\ensuremath{#1;#2}}&#10;\newcommand{\oneOf}[2]{\ensuremath{#1\mid{}#2}}&#10;\newcommand{\someOf}[2]{\ensuremath{#1\mid{}#2}}&#10;&#10;\newcommand{\tripleConstraint}[4]{\ensuremath{\qualified{#1}{#2}{#3}{#4}}}&#10;\newcommand{\shapes}[1]{\ensuremath{shapes^{#1}}}&#10;\newcommand{\props}[1]{\ensuremath{preds(#1)}} &#10;\newcommand{\preds}[1]{\ensuremath{preds(#1)}}&#10;\newcommand{\descendants}[1]{\ensuremath{descendants(#1)}}&#10;\newcommand{\descendantsS}[2]{\ensuremath{descendants_{#1}(#2)}}&#10;&#10;\newcommand\Pass{\ensuremath{\mathbbm{p}}}&#10;\newcommand\Fail{\ensuremath{\mathbbm{f}}}&#10;\newcommand\code{\textit}&#10;&#10;\newcommand{\Dunno}{\ensuremath{\theta}}&#10;\newcommand{\Empty}{\ensuremath{\varnothing}}&#10;\newcommand{\None}{\ensuremath{\varnothing}}&#10;\newcommand\Over{\ensuremath{\mathbbm{e}}}&#10;\newcommand\Open{\ensuremath{\mathbbm{z}}}&#10;&#10;\newcommand{\eq}{==}&#10;&#10;\newcommand{\emptyRule}{\ensuremath{\varepsilon}}&#10;\newcommand{\matchShape}{\ensuremath{\simeq_s}}&#10;\newcommand{\matchRule}{\ensuremath{\simeq_r}}&#10;\newcommand{\matchName}{\ensuremath{\simeq_n}}&#10;\newcommand{\matchValue}{\ensuremath{\simeq_v}}&#10;&#10;\newcommand{\match}{\ensuremath{\simeq}}&#10;\newcommand{\context}{\ensuremath{\Gamma}}&#10;\newcommand{\emptyEr}{\ensuremath{\varepsilon}}&#10;\newcommand{\andEr}{\ensuremath{\parallel}}&#10;\newcommand{\orEr}{\ensuremath{|}}&#10;\newcommand{\fail}{\ensuremath{\emptyset}}&#10;&#10;\newcommand{\iriKind}{\ensuremath{\cM{IRI}}}&#10;&#10;\newcommand{\Schema}{\ensuremath{\myfont{S}}}&#10;\newcommand{\schema}{\Schema}&#10;%\newcommand{\schema}{\ensuremath{\sigma}}&#10;&#10;\newcommand{\AbstractSet}{\ensuremath{\myfont{A}}}&#10;\newcommand{\schemaDef}{\ensuremath{\delta}}&#10;\newcommand{\ShapeSet}{\ensuremath{\myfont{S}}}&#10;\newcommand\IRISet{\myfont{I}}&#10;\newcommand\BNodeSet{\myfont{B}}&#10;\newcommand\LitSet{\mathit{Lit}}&#10;&#10;\newcommand{\bnodeKind}{\ensuremath{\cM{BNode}}}&#10;\newcommand{\datatype}[1]{\ensuremath{datatype(#1)}}&#10;\newcommand{\bcond}[1]{\ensuremath{\Psi_{#1}}}&#10;\newcommand{\predSpec}{\ensuremath{p}}&#10;&#10;% \newcommand{\qs}[1]{\ensuremath{#1}}&#10;&#10;\newcommand{\openQs}[1]{\ensuremath{\lfloor#1\rfloor}}&#10;\newcommand{\closeQs}[1]{\ensuremath{\lceil#1\rceil}}&#10;\newcommand{\eachOfQs}[2]{#1\,,\,#2}&#10;\newcommand{\oneOfQs}[2]{\ensuremath{#1\mid{}#2}}&#10;&#10;\newcommand{\false}{\ensuremath{0}}&#10;\newcommand{\iri}[1]{{\color{blue}\textit{:#1}}}&#10;\newcommand{\iriq}[2]{{\color{red}#1}{\color{blue}\textit{:#2}}}&#10;\newcommand{\literal}[1]{\ensuremath{\text{\texttt{#1}}}}&#10;% \newcommand{\bnode}[1]{\ensuremath{\_\!:\!#1}}&#10;\newcommand{\extends}[2]{\ensuremath{extends\,@#1\,#2}}&#10;\newcommand{\restricts}[2]{\ensuremath{restricts\,@#1\,#2}}&#10;\newcommand{\trans}[2]{\ensuremath{\langle#2\rangle^{#1}}}&#10;\newcommand{\transform}[2]{\trans{#1}{\iri{#2}}}&#10;\newcommand{\embed}[3]{\ensuremath{\langle#2\rtimes#3\rangle^{#1}}}&#10;&#10;&#10;% Repeat something n times&#10;% https://tex.stackexchange.com/questions/300207/repeat-characters-n-times&#10;\makeatletter&#10;\newcount\my@repeat@count&#10;\newcommand{\myrepeat}[2]{%&#10;  \begingroup&#10;  \my@repeat@count=\z@&#10;  \@whilenum\my@repeat@count&lt;#1\do{#2\advance\my@repeat@count\@ne}%&#10;  \endgroup&#10;}&#10;\makeatother&#10;\newcommand{\sep}[1]{\myrepeat{#1}{\space}}&#10;&#10;% The following macro is to use lstinline inside math&#10;% https://tex.stackexchange.com/questions/127010/how-can-i-make-lstinline-function-normally-inside-math-mode&#10;\newcommand*{\SavedLstInline}{}&#10;\LetLtxMacro\SavedLstInline\lstinline&#10;\DeclareRobustCommand*{\lstinline}{%&#10;  \ifmmode&#10;    \let\SavedBGroup\bgroup&#10;    \def\bgroup{%&#10;      \let\bgroup\SavedBGroup&#10;      \hbox\bgroup&#10;    }%&#10;  \fi&#10;  \SavedLstInline&#10;}&#10;&#10;\lstdefinestyle{inlinecode}{basicstyle=\ttfamily\footnotesize\bfseries}&#10;\renewcommand\c{\lstinline[style=inlinecode]}&#10;&#10;&#10;% Algorithmic definitions&#10;\SetKwProg{Def}{def}{$\,$:}{}&#10;\SetKwProg{Defn}{def}{~$=$}{}&#10;\SetKw{defn}{def}&#10;\newcommand{\DefInline}[2]{\defn #1 = #2}&#10;\SetKwProg{DefnCustom}{\defn}{}{}&#10;\SetKw{Let}{let}&#10;\SetKwInput{KwIn}{Input}&#10;\SetKwFor{ForEach}{foreach}{}{}&#10;\SetKw{Or}{or}&#10;\SetKw{And}{and}&#10;\SetKwIF{If}{ElseIf}{Else}{if}{then}{else if}{else}{endif}&#10;\SetKw{Match}{match}&#10;\SetKw{MyIf}{if}&#10;\SetKw{MyThen}{then}&#10;\SetKw{MyElse}{else}&#10;\SetKw{Case}{case}&#10;\SetKwBlock{Let}{let}{in}&#10;\SetKw{In}{in}&#10;\SetKw{MapTo}{\ensuremath{\;\;\Rightarrow\;\;}}&#10;\SetKwBlock{Block}{}{}&#10;\newcommand{\assign}{\ensuremath{~\mathtt{:=}~}}&#10;\newcommand{\algocomment}[1]{\text{//$\,$#1}}&#10;&#10;\newcommand{\blockskip}{\smallskip}&#10;\newcommand{\done}{\ensuremath{\mathit{done}}}&#10;&#10;% [algorithm spacing:]&#10;\def\algorithmsize{small}&#10;\def\algorithmheadersize{\algorithmsize}&#10;\renewcommand\AlCapFnt{\normalfont\bfseries\small}&#10;%\SetAlgoSkip{smallskip}&#10;\setlength{\textfloatsep}{1.0ex} %1.5&#10;\setlength{\floatsep}{1.0ex} %1.5&#10;%\renewcommand{\blockskip}{}&#10;&#10;% line number skipping for algorithms:&#10;%\let\oldnl\nl% Store \nl in \oldnl&#10;%\newcommand{\nonl}{\renewcommand{\nl}{\let\nl\oldnl}}% Remove line number for one line&#10;&#10;\newcommand{\mycomment}[1]{\emph{// #1}}&#10;\newcommand{\shapesGraph}{\ensuremath{S_g}}&#10;&#10;\newcommand{\invPP}[1]{\ensuremath{~\hat{}#1}}&#10;\newcommand{\seqPP}[2]{\ensuremath{#1\cdot{}#2}}&#10;\newcommand{\altPP}[2]{\ensuremath{#1\lor{}#2}}&#10;\newcommand{\notPP}[1]{\ensuremath{!#1}}&#10;\newcommand{\starPP}[1]{\ensuremath{#1^{*}}}&#10;\newcommand{\semPP}[2]{\ensuremath{|[#1|]^{#2}}}&#10;\newcommand{\countProp}[6]{\ensuremath{\#_{#1,#6}^{#2,#3,#4,#5}}}&#10;\newcommand{\countAll}[3]{\ensuremath{\#_{#1}^{#2,#3}}}&#10;\newcommand{\conforms}[4]{#1,#2,#3\vDash#4}&#10;\newcommand{\conformsNot}[4]{#1,#2,#3\nvDash#4}&#10;\newcommand{\conformsTE}[4]{#1,#2,#3\Vdash#4}&#10;\newcommand{\conformsQs}[4]{#1,#2,#3\vdash#4}&#10;&#10;&#10;\definecolor{forestgreen}{rgb}{34,139,34}&#10;\definecolor{orangered}{rgb}{239,134,64}&#10;\definecolor{darkblue}{rgb}{0.0,0.0,0.6}&#10;\definecolor{gray}{rgb}{0.4,0.4,0.4}&#10;&#10;\lstdefinestyle{SPARQL}{&#10; numberblanklines=false, &#10; morekeywords={SELECT, FROM, WHERE, FILTER, GROUP BY, IN, AS, LIMIT,OFFSET,PREFIX,OPTIONAL,UNION,having,count,&#10;% Common prefixes...&#10; cex:,cdt:,dc:,dct:,dbo:,dbr:,doap:,ex:,foaf:,lemon:,org:,owl:,qb:,qp:,rdf:,rdfs:,sh:,sx:,schema:,skos:,skosxl:,void:,wr:,wt:,wf:,xsd:  &#10; },&#10; sensitive=false&#10;}&#10;&#10;\lstdefinestyle{Cypher}{&#10; numberblanklines=false, &#10; morekeywords={MATCH, CREATE, RETURN, WITH, ORDER, BY, WHERE, FOREACH, DELETE, OPTIONAL, UNWIND, SKIP, LIMIT, SET, REMOVE, MERGE, CALL, UNION, USE, LOAD&#10; },&#10; sensitive=false&#10;}&#10;&#10;&#10;\lstdefinestyle{Turtle}{&#10;  numberblanklines=false, &#10;  morekeywords={prefix, @prefix, &#10;% Common prefixes...&#10; cex:,cdt:,dc:,dct:,dbo:,dbr:,doap:,ex:,foaf:,lemon:,org:,owl:,qb:,qp:,rdf:,rdfs:,sh:,sx:,schema:,skos:,skosxl:,void:,wr:,wt:,wf:,xsd:},&#10;  alsoletter={:,@},&#10;  comment=[l]{\#},&#10;  morestring=[b]',&#10;  morestring=[b]&quot;&#10;}&#10;&#10;\lstdefinestyle{SHACL}{&#10;    numberblanklines=false, &#10;    keywords={prefix, @prefix, &#10;    % Common prefixes...&#10;   sh:and, sh:class, sh:closed, sh:constraintComponent, sh:conforms,&#10;   sh:datatype, sh:disjoint, sh:equals, &#10;   sh:flags, sh:focusNode, &#10;   sh:hasValue,&#10;   sh:ignoredProperties, sh:in, sh:js, sh:jsLibrary, sh:jsLibraryURL, sh:jsFunctionName, sh:JSConstraint,&#10;   sh:languageIn, sh:lessThan, sh:lessThanOrEquals, &#10;   sh:maxCount, sh:maxExclusive, sh:maxInclusive, sh:maxLength, sh:minCount, sh:minExclusive, sh:minInclusive, sh:minLength, &#10;   sh:node, sh:nodeKind, sh:not, &#10;   sh:optional, sh:or, &#10;   sh:path, sh:pattern, sh:property, sh:qualifiedMaxCount, sh:qualifiedMinCount, sh:qualifiedValueShape,&#10;   sh:qualifiedValueShape, sh:qualifiedValueShapesDisjoint, sh:sparql, &#10;   sh:resultSeverity, sh:resultPath, sh:resultMessage, &#10;   sh:sourceConstraintComponent, sh:sourceShape,&#10;   sh:targetClass, sh:targetNode, sh:targetObjectsOf, sh:targetSubjectsOf,&#10;   sh:uniqueLang, &#10;   sh:value, &#10;   sh:xone,&#10;   sh:IRI, sh:Literal, sh:NonLiteral, sh:BlankNodeOrLiteral, sh:BlankNodeOrIRI, sh:IRIOrLiteral,&#10;   sh:NodeShape, sh:PropertyShape, sh:ValidationReport, sh:ValidationResult, sh:Violation&#10;   },&#10;  morekeywords={&#10;   cex:,cdt:,dc:,dct:,dbo:,dbr:,doap:,ex:,foaf:,lemon:,org:,owl:,qb:,qp:,rdf:,rdfs:,schema:,skos:,skosxl:,void:,wr:,wt:,wf:,xsd:,sh:,sx:&#10;  }&#10;  alsoletter={:,@},&#10;  comment=[l]{\#},&#10;  morestring=[b]',&#10;  morestring=[b]&quot;,&#10;  alsoletter={:}&#10;}&#10;&#10;&#10;%% The following snippet is from:&#10;%% http://tex.stackexchange.com/questions/195486/how-can-i-highlight-json-string-values-but-not-attributes&#10;&#10;&#10;\newcommand\JSONnumbervaluestyle{\color{blue}}&#10;\newcommand\JSONstringvaluestyle{\color{red}}&#10;&#10;&#10;% switch used as state variable&#10;\newif\ifcolonfoundonthisline&#10;&#10;\makeatletter&#10;&#10;&#10;\lstdefinestyle{json}&#10;{&#10;  showstringspaces    = false,&#10;  keywords            = {false,true},&#10;  alsoletter          = 0123456789.,&#10;  morestring          = [s]{&quot;}{&quot;},&#10;  stringstyle         = \ifcolonfoundonthisline\JSONstringvaluestyle\fi,&#10;  MoreSelectCharTable =%&#10;    \lst@DefSaveDef{`:}\colon@json{\processColon@json},&#10;  basicstyle          = \ttfamily,&#10;  keywordstyle        = \ttfamily\bfseries,&#10;}&#10;&#10;%% flip the switch if a colon is found in Pmode&#10;\newcommand\processColon@json{%&#10;  \colon@json%&#10;  \ifnum\lst@mode=\lst@Pmode%&#10;    \global\colonfoundonthislinetrue%&#10;  \fi&#10;}&#10;&#10;\lst@AddToHook{Output}{%&#10;  \ifcolonfoundonthisline%&#10;    \ifnum\lst@mode=\lst@Pmode%&#10;      \def\lst@thestyle{\JSONnumbervaluestyle}%&#10;    \fi&#10;  \fi&#10; %override by keyword style if a keyword is detected!&#10; \lsthk@DetectKeywords% &#10;}&#10;&#10;% reset the switch at the end of line&#10;\lst@AddToHook{EOL}%&#10;  {\global\colonfoundonthislinefalse}&#10;&#10;\makeatother&#10;  &#10;\lstdefinestyle{ShExC}{&#10;  classoffset=0,&#10;  keywords={start,&#10;   VIRTUAL, CLOSED, EXTRA, IRI, BNode, Literal,&#10;   NonLiteral, PATTERN, MININCLUSIVE, MINEXCLUSIVE, MAXINCLUSIVE, MAXEXCLUSIVE,&#10;   TOTALDIGITS, FRACTIONDIGITS, LENGTH, MINLENGTH, MAXLENGTH, BASE, &#10;   AND, OR, NOT, true, false, end, let, prefix, &#10;   extends,&#10;   restricts, &#10;   abstract},&#10;  keywordstyle=\color{blue},&#10;  classoffset=1,&#10;  morekeywords={cex:,cdt:,&#10;   dc:,dct:,dbo:,dbr:,doap:,&#10;   ex:,foaf:,lemon:,org:,owl:,qb:,qp:,rdf:,rdfs:,&#10;   sh:,sx:,schema:,skos:,skosxl:,void:,wr:,wt:,wf:,xsd:},&#10;  keywordstyle=\color{green},&#10;  classoffset=1,   &#10;  morekeywords={class, export, boolean, throw, implements, import, this, js},&#10;  keywordstyle=\color{darkgray}\bfseries,&#10;  classoffset=0,&#10;  identifierstyle=\color{black},&#10;  morecomment=[s][\color{tealX}]{\%GenX\{}{\%\}},&#10;  morecomment=[s][\color{tealJ}]{\%GenJ\{}{\%\}},&#10;  morecomment=[s][\color{violet}]{\%js\{}{\%\}},&#10;  morecomment=[s][\color{orange}]{\%sparql\{}{\%\}},&#10;  sensitive=false,&#10;  commentstyle=\color{purple}\ttfamily,&#10;  stringstyle=\color{brown}\ttfamily,&#10;  morestring=[b]',&#10;  morestring=[b]&quot;,&#10;  alsoletter={:},&#10;  comment=[l]{\#}&#10;  morecomment=[l]{//}&#10;}&#10;&#10;\lstdefinestyle{SHACLC}{&#10;  keywords={closed,ignoredProperties,true,false,IRI,BlankNode,Literal,BlankNodeOrLiteral,IRIOrLiteral&#10;  , prefix&#10;% Common prefixes...&#10;   cex:,cdt:,dc:,dct:,dbo:,dbr:,doap:,ex:,foaf:,lemon:,org:,owl:,qb:,qp:,rdf:,rdfs:,sh:,sx:,schema:,skos:,skosxl:,void:,wr:,wt:,wf:,xsd:&#10;},&#10; ndkeywordstyle=\color{darkgray}\bfseries,&#10;  identifierstyle=\color{black},&#10;  sensitive=false,&#10;  commentstyle=\color{purple}\ttfamily,&#10;  stringstyle=\color{brown}\ttfamily,&#10;  morestring=[b]',&#10;  morestring=[b]&quot;,&#10;  alsoletter={:}&#10;}&#10;&#10;&#10;\lstdefinestyle{SQL}{numberblanklines=true, &#10;    morekeywords={CREATE,TABLE,ENUM,FOREIGN,KEY,ENUM,REFERENCES}}&#10;&#10;\lstdefinestyle{HTML} {&#10;    language=HT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XML} {&#10;    language=XML,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orangered},&#10;    stringstyle=\ttfamily\color{orangered}\normalfont,&#10;    tagstyle=\color{darkblue},&#10;    morekeywords={attribute,xmlns,version,type,release},&#10;    otherkeywords={attribute=, xmlns=},&#10;}&#10;&#10;\lstdefinestyle{RelaxNG} {&#10;    extendedchars=true, &#10;    breaklines=true,&#10;    breakatwhitespace=true,&#10;    emph={},&#10;    emphstyle=\color{red},&#10;    basicstyle=\ttfamily,&#10;    columns=fullflexible,&#10;    commentstyle=\color{gray}\upshape,&#10;    morestring=[b]&quot;,&#10;    morecomment=[s]{&lt;?}{?&gt;},&#10;    morecomment=[s][\color{forestgreen}]{&lt;!--}{--&gt;},&#10;    keywordstyle=\color{darkblue},&#10;    stringstyle=\ttfamily\color{orangered}\normalfont,&#10;    keywords={attribute,element},&#10;    otherkeywords={attribute=, xmlns=},&#10;}&#10;&#10;&#10;\lstdefinelanguage{JavaScript}{&#10;  keywords={typeof, new, true, false, catch, function, return, null, catch, switch, var, if, in, while, do, else, case, break},&#10;  keywordstyle=\color{blue}\bfseries,&#10;  ndkeywords={class, export, boolean, throw, implements, import, this},&#10;  ndkeywordstyle=\color{darkgray}\bfseries,&#10;  identifierstyle=\color{black},&#10;  sensitive=false,&#10;  comment=[l]{//},&#10;  morecomment=[s]{/*}{*/},&#10;  commentstyle=\color{purple}\ttfamily,&#10;  stringstyle=\color{red}\ttfamily,&#10;  morestring=[b]',&#10;  morestring=[b]&quot;&#10;}&#10;&#10;% &quot;define&quot; Scala&#10;\lstdefinelanguage{scala}{&#10;  morekeywords={abstract,case,catch,class,def,%&#10;    do,else,extends,false,final,finally,%&#10;    for,if,implicit,import,match,mixin,%&#10;    new,null,object,override,package,%&#10;    private,protected,requires,return,sealed,%&#10;    super,this,throw,trait,true,try,%&#10;    type,val,var,while,with,yield},&#10;  otherkeywords={=&gt;,&lt;-,&lt;\%,&lt;:,&gt;:,\#,@},&#10;  sensitive=true,&#10;  morecomment=[l]{//},&#10;  morecomment=[n]{/*}{*/},&#10;  morestring=[b]&quot;,&#10;  morestring=[b]',&#10;  morestring=[b]&quot;&quot;&quot;&#10;}&#10;&#10;\definecolor{mygreen}{rgb}{0,0.6,0}&#10;\definecolor{mygray}{rgb}{0.5,0.5,0.5}&#10;\definecolor{mymauve}{rgb}{0.58,0,0.82}&#10;&#10;% This command is to provide a shorter way to include inline code&#10;\lstdefinestyle{inlinecode}{basicstyle=\ttfamily\footnotesize\bfseries}&#10;\renewcommand\c{\lstinline[style=inlinecode]}&#10;&#10;% listing styles&#10;\lstset{&#10;  %  numberbychapter=false,&#10; %   numbers=left,&#10; %   numbersep=5pt,&#10; %   numberstyle=\tiny\color{mygray},&#10;%    commentstyle=\color{green}, &#10;%    keywordstyle=\color{blue},&#10;    basicstyle=\small\ttfamily,&#10;%    tabsize=2,&#10;%    framexleftmargin=2pt,&#10;    captionpos=b,&#10;    frame=single,&#10; %   breaklines=true,&#10;%    columns=flexible,&#10;% stringstyle=\color{green},&#10;    showstringspaces=false,&#10;%    commentstyle=\color{gray},&#10;    escapeinside={\%*}{*)},&#10;    style=ShExC&#10;}&#10;&#10;%\tikzset{resource/.style=&#10;% {circle,draw=blue!50,fill=blue!20,circular drop shadow,thick}}&#10;%\tikzset{literal/.style=&#10;% {rectangle,draw=black!50,fill=black!20, circular drop shadow,thick}}&#10;%\tikzset{bnode/.style=&#10;% {circle,draw=black!50,fill=red!50, circular drop shadow,thick}}&#10;%\tikzset{tag/.style={font=\footnotesize}}&#10;&#10;% \newcommand{\elemento}[2]{\ensuremath{\genfrac{}{}{0}{0}{#1}{\href{http://www.wikidata.org/entity/#2}{#2}}}}&#10;\newcommand{\hrefc}[3][blue]{\href{#2}{\color{#1}{#3}}}%&#10;&#10;\newcommand{\elemento}[2]{\ensuremath{\hrefc[violet]{http://www.wikidata.org/entity/#2}{#1}}}&#10;\newcommand{\propiedad}[2]{\ensuremath{\hrefc[darkblue]{http://www.wikidata.org/entity/#2}{#1}}}&#10;\newcommand{\timBl}{\elemento{timBl}{Q80}}&#10;\newcommand{\vintCerf}{\elemento{vintCerf}{Q92743}}&#10;\newcommand{\bobDylan}{\elemento{bobDylan}{Q392}}&#10;\newcommand{\London}{\elemento{London}{Q84}}&#10;\newcommand{\CERN}{\elemento{CERN}{Q42944}}&#10;\newcommand{\UK}{\elemento{UK}{Q145}}&#10;\newcommand{\Spain}{\elemento{Spain}{Q29}}&#10;\newcommand{\PA}{\elemento{PA}{Q329157}}&#10;\newcommand{\birthDate}{\propiedad{birthDate}{P569}}&#10;\newcommand{\birthPlace}{\propiedad{birthPlace}{P19}}&#10;\newcommand{\country}{\propiedad{country}{P27}}&#10;\newcommand{\employer}{\propiedad{employer}{P108}}&#10;\newcommand{\awarded}{\propiedad{awarded}{P166}}&#10;\newcommand{\pointTime}{\propiedad{pointTime}{P585}}&#10;\newcommand{\start}{\propiedad{start}{P580}}&#10;\newcommand{\pEnd}{\propiedad{end}{P582}}&#10;\newcommand{\togetherWith}{\propiedad{togetherWith}{P1706}}&#10;\newcommand{\Human}{\elemento{Human}{Q5}]}&#10;\newcommand{\instanceOf}{\elemento{instanceOf}{P31}]}&#10;&#10;\newcommand{\indexn}[1]{\index{#1}#1}&#10;\newcommand{\indexe}[1]{\index{#1}\emph{#1}}&#10;&#10;% Statuses&#10;\newcommand{\Ok}{\ensuremath{Ok}}&#10;\newcommand{\Failed}{\ensuremath{Failed}}&#10;\newcommand{\WaitingFor}[3]{\ensuremath{WaitingFor(#1,#2,#3)}}&#10;\newcommand{\Pending}{\ensuremath{Pending}}&#10;\newcommand{\PendingLs}{\ensuremath{Pending(ls)}}&#10;\newcommand{\Undefined}{\ensuremath{Undefined}}&#10;&#10;\newcommand{\Validate}{\ensuremath{Validate}}&#10;\newcommand{\Checked}[2]{\ensuremath{Checked(#1,#2)}}&#10;\newcommand{\WaitFor}[1]{\ensuremath{WaitFor(#1)}}&#10;\newcommand{\status}[2]{\ensuremath{#1(#2)}}&#10;\newcommand{\msgSent}[3]{\ensuremath{#1,#2\rightsquigarrow{}#3}}&#10;\newcommand{\checkLocal}[2]{\ensuremath{checkLocal(#1,#2)}}&#10;\newcommand{\checkNeighs}[3]{\ensuremath{checkNeighs(#1,#2,#3)}}&#10;\newcommand{\fracEmpty}[2]{\genfrac{}{}{0pt}{0}{#1}{#2}}&#10;\newcommand{\vProg}{\c|vProg|}&#10;&#10;\noindent{}A ShEx Schema is a tuple $\langle\LabelSet,\schemaDef\rangle$ &#10;where \newline&#10;$\LabelSet$ set of shape labels \newline&#10;$\schemaDef : \LabelSet\rightarrow{}se$ &#10;&#10;\end{document}"/>
  <p:tag name="IGUANATEXSIZE" val="20"/>
  <p:tag name="IGUANATEXCURSOR" val="22364"/>
  <p:tag name="TRANSPARENCY" val="Verdadero"/>
  <p:tag name="FILENAME" val=""/>
  <p:tag name="LATEXENGINEID" val="0"/>
  <p:tag name="TEMPFOLDER" val="c:\temp\"/>
  <p:tag name="LATEXFORMHEIGHT" val="312"/>
  <p:tag name="LATEXFORMWIDTH" val="384"/>
  <p:tag name="LATEXFORMWRAP" val="Verdadero"/>
  <p:tag name="BITMAPVECTOR" val="0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11762</TotalTime>
  <Words>4829</Words>
  <Application>Microsoft Office PowerPoint</Application>
  <PresentationFormat>Panorámica</PresentationFormat>
  <Paragraphs>1482</Paragraphs>
  <Slides>65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65</vt:i4>
      </vt:variant>
    </vt:vector>
  </HeadingPairs>
  <TitlesOfParts>
    <vt:vector size="79" baseType="lpstr">
      <vt:lpstr>Arial</vt:lpstr>
      <vt:lpstr>Bell MT</vt:lpstr>
      <vt:lpstr>Calibri</vt:lpstr>
      <vt:lpstr>Calibri Light</vt:lpstr>
      <vt:lpstr>Cambria Math</vt:lpstr>
      <vt:lpstr>Consolas</vt:lpstr>
      <vt:lpstr>Corbel</vt:lpstr>
      <vt:lpstr>Courier New</vt:lpstr>
      <vt:lpstr>Times New Roman</vt:lpstr>
      <vt:lpstr>Tw Cen MT</vt:lpstr>
      <vt:lpstr>Tw Cen MT Condensed</vt:lpstr>
      <vt:lpstr>Wingdings 3</vt:lpstr>
      <vt:lpstr>Tema de Office</vt:lpstr>
      <vt:lpstr>Integral</vt:lpstr>
      <vt:lpstr>Segunda prueba Trabajo de investigación</vt:lpstr>
      <vt:lpstr>Creación de subconjuntos de  grafos de conocimiento mediante Shape Expressions</vt:lpstr>
      <vt:lpstr>Razones para elección del tema</vt:lpstr>
      <vt:lpstr>Principales resultados del artículo</vt:lpstr>
      <vt:lpstr>Formato del trabajo</vt:lpstr>
      <vt:lpstr>Creating Knowledge Graphs subsets using Shape Expressions</vt:lpstr>
      <vt:lpstr>Motivation and main idea (1)</vt:lpstr>
      <vt:lpstr>Motivation and main idea (2)</vt:lpstr>
      <vt:lpstr>Structure of the presentation</vt:lpstr>
      <vt:lpstr>RDF graphs</vt:lpstr>
      <vt:lpstr>Property graphs</vt:lpstr>
      <vt:lpstr>Wikibase graphs</vt:lpstr>
      <vt:lpstr>ShEx for RDF</vt:lpstr>
      <vt:lpstr>PShEx for property graphs</vt:lpstr>
      <vt:lpstr>WShEx for Wikibase graphs</vt:lpstr>
      <vt:lpstr>What's the role of WShEx</vt:lpstr>
      <vt:lpstr>WShEx                                     ShEx     </vt:lpstr>
      <vt:lpstr>Knowledge graphs subsets</vt:lpstr>
      <vt:lpstr>Entity-matching</vt:lpstr>
      <vt:lpstr>Simple matching</vt:lpstr>
      <vt:lpstr>ShEx-based matching</vt:lpstr>
      <vt:lpstr>ShEx-based matching</vt:lpstr>
      <vt:lpstr>ShEx+slurp</vt:lpstr>
      <vt:lpstr>ShEx+Slurp</vt:lpstr>
      <vt:lpstr>ShEx+Slurp</vt:lpstr>
      <vt:lpstr>ShEx+Pregel</vt:lpstr>
      <vt:lpstr>Think like a vertex</vt:lpstr>
      <vt:lpstr>GraphX</vt:lpstr>
      <vt:lpstr>GraphX Pregel pseudo-code </vt:lpstr>
      <vt:lpstr>Pregel's vertex state diagram</vt:lpstr>
      <vt:lpstr>Shortest path to a node</vt:lpstr>
      <vt:lpstr>Shortest path to a node</vt:lpstr>
      <vt:lpstr>Shortest path to a node</vt:lpstr>
      <vt:lpstr>Shortest path to a node</vt:lpstr>
      <vt:lpstr>Shortest path to a node</vt:lpstr>
      <vt:lpstr>Idea: Validate graphs using Pregel?</vt:lpstr>
      <vt:lpstr>State diagram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Status and Messages</vt:lpstr>
      <vt:lpstr>Adapting Pregel to validate graphs using ShEx</vt:lpstr>
      <vt:lpstr>vProg definition</vt:lpstr>
      <vt:lpstr>sendMsg</vt:lpstr>
      <vt:lpstr>mergeMsg</vt:lpstr>
      <vt:lpstr>checkLocal</vt:lpstr>
      <vt:lpstr>checkNeighs</vt:lpstr>
      <vt:lpstr>tripleConstraints</vt:lpstr>
      <vt:lpstr>Preliminary results</vt:lpstr>
      <vt:lpstr>Conclusions</vt:lpstr>
      <vt:lpstr>Repaso de contribuciones</vt:lpstr>
      <vt:lpstr>Fin presentación prueba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Knowledge Graphs subsets using Shape Expressions</dc:title>
  <dc:creator>Jose Labra</dc:creator>
  <cp:lastModifiedBy>Jose Labra</cp:lastModifiedBy>
  <cp:revision>107</cp:revision>
  <cp:lastPrinted>2021-10-26T07:37:57Z</cp:lastPrinted>
  <dcterms:created xsi:type="dcterms:W3CDTF">2021-09-14T17:50:51Z</dcterms:created>
  <dcterms:modified xsi:type="dcterms:W3CDTF">2021-10-27T21:11:30Z</dcterms:modified>
</cp:coreProperties>
</file>